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84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9" r:id="rId13"/>
    <p:sldId id="280" r:id="rId14"/>
    <p:sldId id="281" r:id="rId15"/>
    <p:sldId id="292" r:id="rId16"/>
    <p:sldId id="293" r:id="rId17"/>
    <p:sldId id="297" r:id="rId18"/>
    <p:sldId id="302" r:id="rId19"/>
    <p:sldId id="298" r:id="rId20"/>
    <p:sldId id="299" r:id="rId21"/>
    <p:sldId id="300" r:id="rId22"/>
    <p:sldId id="301" r:id="rId23"/>
    <p:sldId id="294" r:id="rId24"/>
    <p:sldId id="295" r:id="rId25"/>
    <p:sldId id="296" r:id="rId26"/>
    <p:sldId id="28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en-US" sz="2400" dirty="0" err="1"/>
              <a:t>Cas</a:t>
            </a:r>
            <a:r>
              <a:rPr lang="en-US" sz="2400" dirty="0"/>
              <a:t> </a:t>
            </a:r>
            <a:r>
              <a:rPr lang="en-US" sz="2400" dirty="0" err="1" smtClean="0"/>
              <a:t>confirmés</a:t>
            </a:r>
            <a:r>
              <a:rPr lang="en-US" sz="2400" dirty="0" smtClean="0"/>
              <a:t> par </a:t>
            </a:r>
            <a:r>
              <a:rPr lang="en-US" sz="2400" dirty="0" err="1" smtClean="0"/>
              <a:t>mois</a:t>
            </a:r>
            <a:r>
              <a:rPr lang="en-US" sz="2400" dirty="0" smtClean="0"/>
              <a:t> de rougeole 2008 à </a:t>
            </a:r>
            <a:r>
              <a:rPr lang="en-US" sz="2400" dirty="0" err="1" smtClean="0"/>
              <a:t>avril</a:t>
            </a:r>
            <a:r>
              <a:rPr lang="en-US" sz="2400" dirty="0" smtClean="0"/>
              <a:t> 2011</a:t>
            </a:r>
            <a:endParaRPr lang="en-US" sz="2400" dirty="0"/>
          </a:p>
        </c:rich>
      </c:tx>
    </c:title>
    <c:plotArea>
      <c:layout>
        <c:manualLayout>
          <c:layoutTarget val="inner"/>
          <c:xMode val="edge"/>
          <c:yMode val="edge"/>
          <c:x val="4.2341426071741115E-2"/>
          <c:y val="9.3505425006684448E-2"/>
          <c:w val="0.95746018782372944"/>
          <c:h val="0.79398150416376789"/>
        </c:manualLayout>
      </c:layout>
      <c:barChart>
        <c:barDir val="col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Cas confirmés</c:v>
                </c:pt>
              </c:strCache>
            </c:strRef>
          </c:tx>
          <c:spPr>
            <a:solidFill>
              <a:srgbClr val="C00000"/>
            </a:solidFill>
          </c:spPr>
          <c:trendline>
            <c:spPr>
              <a:ln w="25400">
                <a:solidFill>
                  <a:schemeClr val="accent1"/>
                </a:solidFill>
              </a:ln>
            </c:spPr>
            <c:trendlineType val="poly"/>
            <c:order val="4"/>
          </c:trendline>
          <c:cat>
            <c:strRef>
              <c:f>Feuil1!$B$1:$AN$1</c:f>
              <c:strCache>
                <c:ptCount val="39"/>
                <c:pt idx="0">
                  <c:v>'Janv08</c:v>
                </c:pt>
                <c:pt idx="1">
                  <c:v>'Fev08</c:v>
                </c:pt>
                <c:pt idx="2">
                  <c:v>'Mar08</c:v>
                </c:pt>
                <c:pt idx="3">
                  <c:v>'Avril08</c:v>
                </c:pt>
                <c:pt idx="4">
                  <c:v>'Mai08</c:v>
                </c:pt>
                <c:pt idx="5">
                  <c:v>'Jui08</c:v>
                </c:pt>
                <c:pt idx="6">
                  <c:v>'Juil</c:v>
                </c:pt>
                <c:pt idx="7">
                  <c:v>'Aou08</c:v>
                </c:pt>
                <c:pt idx="8">
                  <c:v>'Sept08</c:v>
                </c:pt>
                <c:pt idx="9">
                  <c:v>'Oct08</c:v>
                </c:pt>
                <c:pt idx="10">
                  <c:v>'Nov08</c:v>
                </c:pt>
                <c:pt idx="11">
                  <c:v>'Janv 09</c:v>
                </c:pt>
                <c:pt idx="12">
                  <c:v>'Fév09</c:v>
                </c:pt>
                <c:pt idx="13">
                  <c:v>'Mar09</c:v>
                </c:pt>
                <c:pt idx="15">
                  <c:v>'MAI09</c:v>
                </c:pt>
                <c:pt idx="16">
                  <c:v>'Juin09</c:v>
                </c:pt>
                <c:pt idx="17">
                  <c:v>'Juil09</c:v>
                </c:pt>
                <c:pt idx="18">
                  <c:v>'Aout</c:v>
                </c:pt>
                <c:pt idx="19">
                  <c:v>'Sept09</c:v>
                </c:pt>
                <c:pt idx="20">
                  <c:v>'Oct09</c:v>
                </c:pt>
                <c:pt idx="21">
                  <c:v>'Nov09</c:v>
                </c:pt>
                <c:pt idx="22">
                  <c:v>'Dec09</c:v>
                </c:pt>
                <c:pt idx="23">
                  <c:v>'Jan10</c:v>
                </c:pt>
                <c:pt idx="24">
                  <c:v>Fev10</c:v>
                </c:pt>
                <c:pt idx="25">
                  <c:v>Mar10</c:v>
                </c:pt>
                <c:pt idx="26">
                  <c:v>Avr10</c:v>
                </c:pt>
                <c:pt idx="27">
                  <c:v>Mai10</c:v>
                </c:pt>
                <c:pt idx="28">
                  <c:v>Jui10</c:v>
                </c:pt>
                <c:pt idx="29">
                  <c:v>Jui10</c:v>
                </c:pt>
                <c:pt idx="30">
                  <c:v>Aou10</c:v>
                </c:pt>
                <c:pt idx="31">
                  <c:v>Sept</c:v>
                </c:pt>
                <c:pt idx="32">
                  <c:v>Oct10</c:v>
                </c:pt>
                <c:pt idx="33">
                  <c:v>Nov10</c:v>
                </c:pt>
                <c:pt idx="34">
                  <c:v>Dec10</c:v>
                </c:pt>
                <c:pt idx="35">
                  <c:v>Janv11</c:v>
                </c:pt>
                <c:pt idx="36">
                  <c:v>Fev11</c:v>
                </c:pt>
                <c:pt idx="37">
                  <c:v>Mar11</c:v>
                </c:pt>
                <c:pt idx="38">
                  <c:v>Avr11</c:v>
                </c:pt>
              </c:strCache>
            </c:strRef>
          </c:cat>
          <c:val>
            <c:numRef>
              <c:f>Feuil1!$B$2:$AN$2</c:f>
              <c:numCache>
                <c:formatCode>General</c:formatCode>
                <c:ptCount val="39"/>
                <c:pt idx="0">
                  <c:v>45</c:v>
                </c:pt>
                <c:pt idx="1">
                  <c:v>119</c:v>
                </c:pt>
                <c:pt idx="2">
                  <c:v>43</c:v>
                </c:pt>
                <c:pt idx="3">
                  <c:v>218</c:v>
                </c:pt>
                <c:pt idx="4">
                  <c:v>105</c:v>
                </c:pt>
                <c:pt idx="5">
                  <c:v>43</c:v>
                </c:pt>
                <c:pt idx="6">
                  <c:v>25</c:v>
                </c:pt>
                <c:pt idx="7">
                  <c:v>7</c:v>
                </c:pt>
                <c:pt idx="8">
                  <c:v>7</c:v>
                </c:pt>
                <c:pt idx="9">
                  <c:v>10</c:v>
                </c:pt>
                <c:pt idx="10">
                  <c:v>42</c:v>
                </c:pt>
                <c:pt idx="11">
                  <c:v>331</c:v>
                </c:pt>
                <c:pt idx="12">
                  <c:v>221</c:v>
                </c:pt>
                <c:pt idx="13">
                  <c:v>104</c:v>
                </c:pt>
                <c:pt idx="15">
                  <c:v>12</c:v>
                </c:pt>
                <c:pt idx="16">
                  <c:v>11</c:v>
                </c:pt>
                <c:pt idx="17">
                  <c:v>8</c:v>
                </c:pt>
                <c:pt idx="18">
                  <c:v>6</c:v>
                </c:pt>
                <c:pt idx="19">
                  <c:v>2</c:v>
                </c:pt>
                <c:pt idx="20">
                  <c:v>10</c:v>
                </c:pt>
                <c:pt idx="21">
                  <c:v>8</c:v>
                </c:pt>
                <c:pt idx="22">
                  <c:v>2</c:v>
                </c:pt>
                <c:pt idx="23">
                  <c:v>40</c:v>
                </c:pt>
                <c:pt idx="24">
                  <c:v>93</c:v>
                </c:pt>
                <c:pt idx="25">
                  <c:v>77</c:v>
                </c:pt>
                <c:pt idx="26">
                  <c:v>18</c:v>
                </c:pt>
                <c:pt idx="27">
                  <c:v>4</c:v>
                </c:pt>
                <c:pt idx="28">
                  <c:v>19</c:v>
                </c:pt>
                <c:pt idx="29">
                  <c:v>2</c:v>
                </c:pt>
                <c:pt idx="30">
                  <c:v>2</c:v>
                </c:pt>
                <c:pt idx="31">
                  <c:v>10</c:v>
                </c:pt>
                <c:pt idx="32">
                  <c:v>1</c:v>
                </c:pt>
                <c:pt idx="33">
                  <c:v>1</c:v>
                </c:pt>
                <c:pt idx="34">
                  <c:v>3</c:v>
                </c:pt>
                <c:pt idx="35">
                  <c:v>15</c:v>
                </c:pt>
                <c:pt idx="36">
                  <c:v>34</c:v>
                </c:pt>
                <c:pt idx="37">
                  <c:v>43</c:v>
                </c:pt>
                <c:pt idx="38">
                  <c:v>75</c:v>
                </c:pt>
              </c:numCache>
            </c:numRef>
          </c:val>
        </c:ser>
        <c:axId val="74049024"/>
        <c:axId val="74050560"/>
      </c:barChart>
      <c:catAx>
        <c:axId val="74049024"/>
        <c:scaling>
          <c:orientation val="minMax"/>
        </c:scaling>
        <c:axPos val="b"/>
        <c:tickLblPos val="nextTo"/>
        <c:spPr>
          <a:ln>
            <a:solidFill>
              <a:prstClr val="white"/>
            </a:solidFill>
          </a:ln>
        </c:spPr>
        <c:txPr>
          <a:bodyPr rot="-5400000" vert="horz"/>
          <a:lstStyle/>
          <a:p>
            <a:pPr>
              <a:defRPr sz="900" b="0">
                <a:latin typeface="Antique Olive" pitchFamily="34" charset="0"/>
                <a:cs typeface="Times New Roman" pitchFamily="18" charset="0"/>
              </a:defRPr>
            </a:pPr>
            <a:endParaRPr lang="fr-FR"/>
          </a:p>
        </c:txPr>
        <c:crossAx val="74050560"/>
        <c:crosses val="autoZero"/>
        <c:auto val="1"/>
        <c:lblAlgn val="ctr"/>
        <c:lblOffset val="100"/>
      </c:catAx>
      <c:valAx>
        <c:axId val="74050560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74049024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45CEB-D5DA-40E5-9064-CC8D8E75A3D3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37C65-0D2A-4361-918F-7FE56FA61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FD676-078F-45C2-B949-40C51679C1E6}" type="datetimeFigureOut">
              <a:rPr lang="fr-FR" smtClean="0"/>
              <a:pPr/>
              <a:t>27/12/2011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68AD5-D204-489C-B5F6-79F404720E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BBF4C-B2B2-4F37-96F5-1F15377CE94E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29147-8793-487E-BBED-F1ECCC4D0933}" type="slidenum">
              <a:rPr lang="en-US"/>
              <a:pPr/>
              <a:t>5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6763" cy="3432175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7975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/>
              <a:t>Measles is one of the most contagious disease known to man. </a:t>
            </a:r>
          </a:p>
          <a:p>
            <a:pPr>
              <a:buFontTx/>
              <a:buChar char="•"/>
            </a:pPr>
            <a:r>
              <a:rPr lang="en-GB" dirty="0"/>
              <a:t>Just added the word measles in front and do something to distinguish the heading of the slide w/heading of pie chart</a:t>
            </a:r>
          </a:p>
          <a:p>
            <a:pPr>
              <a:buFontTx/>
              <a:buChar char="•"/>
            </a:pPr>
            <a:endParaRPr lang="en-GB" dirty="0"/>
          </a:p>
          <a:p>
            <a:endParaRPr lang="en-GB" dirty="0"/>
          </a:p>
          <a:p>
            <a:pPr>
              <a:buFontTx/>
              <a:buChar char="•"/>
            </a:pPr>
            <a:r>
              <a:rPr lang="en-GB" dirty="0"/>
              <a:t>Although national immunization programmes prevent over 80 million cases and 4.5 million deaths annually, it is estimated that over 30 million cases and 888 000 deaths still occur every year</a:t>
            </a:r>
            <a:r>
              <a:rPr lang="en-GB" b="1" dirty="0"/>
              <a:t> </a:t>
            </a: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r>
              <a:rPr lang="en-GB" dirty="0"/>
              <a:t> Most measles deaths occur in developing countries, half of them in Africa. Measles accounts for 9% of overall childhood mortality and </a:t>
            </a:r>
          </a:p>
          <a:p>
            <a:r>
              <a:rPr lang="en-GB" dirty="0"/>
              <a:t>40% of childhood mortality due to vaccine-preventable diseases.</a:t>
            </a:r>
            <a:endParaRPr lang="en-GB" sz="900" b="1" dirty="0"/>
          </a:p>
          <a:p>
            <a:endParaRPr lang="en-GB" dirty="0"/>
          </a:p>
          <a:p>
            <a:pPr>
              <a:buFontTx/>
              <a:buChar char="•"/>
            </a:pPr>
            <a:r>
              <a:rPr lang="en-GB" dirty="0"/>
              <a:t>20 countries account for 85% of the global measles mortality and 4 countries account for 50% of the measles mortality (DR Congo, India, Ethiopia and Nigeria)</a:t>
            </a:r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r>
              <a:rPr lang="en-GB" dirty="0"/>
              <a:t> The Global mortality reduction targets were Not achieved. However,</a:t>
            </a:r>
          </a:p>
          <a:p>
            <a:r>
              <a:rPr lang="en-GB" dirty="0"/>
              <a:t>  AMRO, EURO and WPRO achieved the measles MORTALITY reduction goals.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277" y="4344062"/>
            <a:ext cx="548544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277" y="4344062"/>
            <a:ext cx="548544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277" y="4344062"/>
            <a:ext cx="548544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A311-2F94-4A22-AEBE-2CAC8B4DB48D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9E97-A71A-4BD6-9024-0F7E6F82DBE7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0624-F7F7-45C0-8AFC-221B217E233D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BD0C-E4C9-44FE-88AD-3FDD83F8A54B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0CB5-4125-4923-9B4C-8D343D402CFA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6BFB-90CD-454E-B2A9-19C3DF610907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2CD8-F4E6-4DD3-8CF4-C431530AC44A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83E-58DF-4325-9849-283E92D5D201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7A4A-A3C3-4941-909E-653F0E5787A8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699-E15F-4CDB-8CCE-D0EACF3B3BDA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D275-9AAA-435D-BBE3-6FDBD2B1EDDD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6AEA-27E2-486E-90D8-05C7ECE5AE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Feuille_Microsoft_Office_Excel_97-2003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Feuille_Microsoft_Office_Excel_97-2003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15290" cy="16557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CAMPAGNE DE VACCINATION CONTRE LA ROUGEOLE AU BENIN EDITION 2011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88E8-DFAE-407F-AA6E-677B317B5110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000628" y="571501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EQUIPE </a:t>
            </a:r>
            <a:r>
              <a:rPr lang="fr-FR" sz="2800" dirty="0" smtClean="0">
                <a:solidFill>
                  <a:srgbClr val="C00000"/>
                </a:solidFill>
              </a:rPr>
              <a:t>ANV-SSP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1439"/>
            <a:ext cx="8643965" cy="1071545"/>
          </a:xfrm>
          <a:solidFill>
            <a:schemeClr val="bg1"/>
          </a:solidFill>
          <a:ln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Activités de campagne de masse au Bénin:</a:t>
            </a:r>
            <a:br>
              <a:rPr lang="fr-F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BE" sz="3600" dirty="0" smtClean="0">
                <a:latin typeface="Times New Roman" pitchFamily="18" charset="0"/>
                <a:cs typeface="Times New Roman" pitchFamily="18" charset="0"/>
              </a:rPr>
              <a:t>Stratégies utilisées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429684" cy="4286280"/>
          </a:xfrm>
        </p:spPr>
        <p:txBody>
          <a:bodyPr/>
          <a:lstStyle/>
          <a:p>
            <a:pPr>
              <a:buNone/>
            </a:pPr>
            <a:r>
              <a:rPr lang="fr-BE" dirty="0">
                <a:latin typeface="Times New Roman" pitchFamily="18" charset="0"/>
                <a:cs typeface="Times New Roman" pitchFamily="18" charset="0"/>
              </a:rPr>
              <a:t>Trois stratégies </a:t>
            </a:r>
            <a:r>
              <a:rPr lang="fr-BE" dirty="0" smtClean="0">
                <a:latin typeface="Times New Roman" pitchFamily="18" charset="0"/>
                <a:cs typeface="Times New Roman" pitchFamily="18" charset="0"/>
              </a:rPr>
              <a:t>souvent utilisées:</a:t>
            </a:r>
            <a:endParaRPr lang="fr-BE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fr-BE" dirty="0">
                <a:latin typeface="Times New Roman" pitchFamily="18" charset="0"/>
                <a:cs typeface="Times New Roman" pitchFamily="18" charset="0"/>
              </a:rPr>
              <a:t>Postes de vaccination en stratégie fixe dans les centres de santé et leurs environs (&lt; 2km)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fr-B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Postes de vaccination en stratégie avancée dans les villages et quartiers de ville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fr-BE" dirty="0">
                <a:latin typeface="Times New Roman" pitchFamily="18" charset="0"/>
                <a:cs typeface="Times New Roman" pitchFamily="18" charset="0"/>
              </a:rPr>
              <a:t>Equipes mobiles dans les localités </a:t>
            </a:r>
            <a:r>
              <a:rPr lang="fr-BE" dirty="0" smtClean="0">
                <a:latin typeface="Times New Roman" pitchFamily="18" charset="0"/>
                <a:cs typeface="Times New Roman" pitchFamily="18" charset="0"/>
              </a:rPr>
              <a:t>d’accès </a:t>
            </a:r>
            <a:r>
              <a:rPr lang="fr-BE" dirty="0">
                <a:latin typeface="Times New Roman" pitchFamily="18" charset="0"/>
                <a:cs typeface="Times New Roman" pitchFamily="18" charset="0"/>
              </a:rPr>
              <a:t>très </a:t>
            </a:r>
            <a:r>
              <a:rPr lang="fr-BE" dirty="0" smtClean="0">
                <a:latin typeface="Times New Roman" pitchFamily="18" charset="0"/>
                <a:cs typeface="Times New Roman" pitchFamily="18" charset="0"/>
              </a:rPr>
              <a:t>difficile (zones lacustres et terres noires)</a:t>
            </a:r>
            <a:endParaRPr lang="fr-FR" sz="3600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D2E-5845-43C5-AE94-B383E29039C1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786058"/>
            <a:ext cx="8143932" cy="1071570"/>
          </a:xfrm>
          <a:solidFill>
            <a:schemeClr val="bg1"/>
          </a:solidFill>
          <a:ln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BE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Leçons apprises des campagnes </a:t>
            </a:r>
            <a:br>
              <a:rPr lang="fr-BE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BE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masse au Bénin</a:t>
            </a:r>
            <a:endParaRPr lang="fr-FR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977A-9231-43C7-929A-EE7CF6FC4AE0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8"/>
            <a:ext cx="8572528" cy="785794"/>
          </a:xfrm>
          <a:solidFill>
            <a:schemeClr val="bg1"/>
          </a:solidFill>
          <a:ln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CAR 2005: Comparaison couvertures administratives aux résultats après enquête</a:t>
            </a:r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>
            <p:ph idx="1"/>
          </p:nvPr>
        </p:nvGraphicFramePr>
        <p:xfrm>
          <a:off x="71406" y="1025548"/>
          <a:ext cx="9001188" cy="5761038"/>
        </p:xfrm>
        <a:graphic>
          <a:graphicData uri="http://schemas.openxmlformats.org/presentationml/2006/ole">
            <p:oleObj spid="_x0000_s2050" name="Graphique" r:id="rId4" imgW="7248606" imgH="5334111" progId="Excel.Sheet.8">
              <p:embed/>
            </p:oleObj>
          </a:graphicData>
        </a:graphic>
      </p:graphicFrame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827088" y="2349500"/>
            <a:ext cx="7632700" cy="0"/>
          </a:xfrm>
          <a:prstGeom prst="line">
            <a:avLst/>
          </a:prstGeom>
          <a:noFill/>
          <a:ln w="38100" cap="sq">
            <a:solidFill>
              <a:srgbClr val="FF0033"/>
            </a:solidFill>
            <a:miter lim="800000"/>
            <a:headEnd type="triangle" w="sm" len="sm"/>
            <a:tailEnd type="triangle" w="sm" len="sm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BB94-A436-4C64-9B9A-686C539438D2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1438"/>
            <a:ext cx="8715404" cy="928670"/>
          </a:xfrm>
          <a:solidFill>
            <a:schemeClr val="bg1"/>
          </a:solidFill>
          <a:ln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CAR 2008: comparaison couverture administrative aux résultats après enquête CAR 2008</a:t>
            </a:r>
          </a:p>
        </p:txBody>
      </p:sp>
      <p:graphicFrame>
        <p:nvGraphicFramePr>
          <p:cNvPr id="205834" name="Object 10"/>
          <p:cNvGraphicFramePr>
            <a:graphicFrameLocks noChangeAspect="1"/>
          </p:cNvGraphicFramePr>
          <p:nvPr>
            <p:ph idx="1"/>
          </p:nvPr>
        </p:nvGraphicFramePr>
        <p:xfrm>
          <a:off x="-38100" y="2130425"/>
          <a:ext cx="9182100" cy="3708400"/>
        </p:xfrm>
        <a:graphic>
          <a:graphicData uri="http://schemas.openxmlformats.org/presentationml/2006/ole">
            <p:oleObj spid="_x0000_s3074" name="Worksheet" r:id="rId4" imgW="11791950" imgH="4762500" progId="Excel.Sheet.8">
              <p:embed/>
            </p:oleObj>
          </a:graphicData>
        </a:graphic>
      </p:graphicFrame>
      <p:sp>
        <p:nvSpPr>
          <p:cNvPr id="205836" name="Line 12"/>
          <p:cNvSpPr>
            <a:spLocks noChangeShapeType="1"/>
          </p:cNvSpPr>
          <p:nvPr/>
        </p:nvSpPr>
        <p:spPr bwMode="auto">
          <a:xfrm>
            <a:off x="900113" y="2133600"/>
            <a:ext cx="7272337" cy="0"/>
          </a:xfrm>
          <a:prstGeom prst="line">
            <a:avLst/>
          </a:prstGeom>
          <a:noFill/>
          <a:ln w="4445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24BF-7689-48F2-B4D1-9F81B06335F0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715436" cy="1000132"/>
          </a:xfrm>
          <a:solidFill>
            <a:schemeClr val="bg1"/>
          </a:solidFill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Tendance de l’évolution des cas de rougeole au Bénin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Graphique 7"/>
          <p:cNvGraphicFramePr/>
          <p:nvPr/>
        </p:nvGraphicFramePr>
        <p:xfrm>
          <a:off x="1" y="1142984"/>
          <a:ext cx="9143999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77C3-30FC-439F-AE39-7DA087ED125E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Eléments de micro planification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Cible à vacciner: 9 à 47 Mois </a:t>
            </a:r>
          </a:p>
          <a:p>
            <a:pPr>
              <a:spcBef>
                <a:spcPts val="120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12,07% Population totale soit </a:t>
            </a:r>
            <a:r>
              <a:rPr lang="fr-FR" dirty="0" smtClean="0">
                <a:solidFill>
                  <a:srgbClr val="C00000"/>
                </a:solidFill>
              </a:rPr>
              <a:t>1 094 396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Equipe de vaccinateurs</a:t>
            </a:r>
            <a:r>
              <a:rPr lang="fr-FR" smtClean="0"/>
              <a:t>:  </a:t>
            </a:r>
            <a:r>
              <a:rPr lang="fr-FR" smtClean="0">
                <a:solidFill>
                  <a:srgbClr val="C00000"/>
                </a:solidFill>
              </a:rPr>
              <a:t>951</a:t>
            </a:r>
            <a:r>
              <a:rPr lang="fr-FR" smtClean="0"/>
              <a:t> (2 </a:t>
            </a:r>
            <a:r>
              <a:rPr lang="fr-FR" dirty="0" smtClean="0"/>
              <a:t>Agents qualifiés + </a:t>
            </a:r>
            <a:r>
              <a:rPr lang="fr-FR" smtClean="0"/>
              <a:t>01 Volontaire)</a:t>
            </a:r>
            <a:endParaRPr lang="fr-FR" dirty="0" smtClean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Doses de vaccin anti rougeoleux: </a:t>
            </a:r>
            <a:r>
              <a:rPr lang="fr-FR" dirty="0" smtClean="0">
                <a:solidFill>
                  <a:srgbClr val="C00000"/>
                </a:solidFill>
              </a:rPr>
              <a:t>1 291 800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Superviseurs communaux: </a:t>
            </a:r>
            <a:r>
              <a:rPr lang="fr-FR" dirty="0" smtClean="0">
                <a:solidFill>
                  <a:srgbClr val="C00000"/>
                </a:solidFill>
              </a:rPr>
              <a:t>189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Superviseurs départementaux: </a:t>
            </a:r>
            <a:r>
              <a:rPr lang="fr-FR" dirty="0" smtClean="0">
                <a:solidFill>
                  <a:srgbClr val="C00000"/>
                </a:solidFill>
              </a:rPr>
              <a:t>25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 planification Chronogramme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91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60"/>
                <a:gridCol w="26860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Activités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Période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Plaidoyers auprès des autorités (Gouvernement) pour mobilisation  contribution pays et autres partenaires locaux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fr-FR" sz="22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er</a:t>
                      </a:r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au 20 Juin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Elaboration plan logistique (distribution vaccins, redéploiement des autres matériels : encre, coton, mégaphones, etc.,)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 au 1er Juillet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Elaboration et finalisation du 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fr-FR" sz="2200" b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er</a:t>
                      </a:r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au 29 Juin 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Finalisation Elaboration </a:t>
                      </a:r>
                      <a:r>
                        <a:rPr lang="fr-FR" sz="2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chronogramme</a:t>
                      </a:r>
                      <a:endParaRPr lang="fr-FR" sz="22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 au 25 Juin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Révision des outils et supports CAR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au 30 Juin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Atelier sur les meilleures pratiques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 au 22 Juin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Revue du canevas de la micro planification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 au 22 Juin 2011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Micro planification Chronogramme (2)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59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12"/>
                <a:gridCol w="24002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Activités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Période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Arrivée et réception du vaccin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 – 30 Juillet 2011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Réception autres matériels logistiques (Encre, coton, banderoles, affiches) au niveau national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– 29 Juillet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Commande des supports de gestion des données (Fiches pointage, synthèse données, supervision) au niveau national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 – 08 Juillet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Réception supports de gestion des données au niveau national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– 29 Juillet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Recensement du </a:t>
                      </a: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matériel </a:t>
                      </a: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roulant, évaluation des besoins complémentaires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– 29 Juillet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Entretien </a:t>
                      </a: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et réparations </a:t>
                      </a: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équipements de chaîne de froid, motos et véhicules de supervision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– 29 Juillet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Requêtes aux partenaires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– 13 Juillet 2011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Micro planification Chronogramme (3)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85804" y="1000108"/>
          <a:ext cx="8229600" cy="568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12"/>
                <a:gridCol w="24002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Activités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Période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Distribution du vaccin dans les départements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 – 03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Mise en place du vaccin au niveau des communes et arrondissements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 – 17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Distribution matériels logistiques et supports de gestion des données aux départements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 – 09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Mise en place matériels logistiques et supports au niveau FS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 – 19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Congélation </a:t>
                      </a: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 accumulateurs pour les équipes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 – 28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Organisation des tournées de maintenance préventive des équipements de CDF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 – 05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Mise à disposition des fonds au niveau des départements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 – 12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Disponibilité des fonds au niveau des communes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 – 12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Micro planification Chronogramme (4)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127644"/>
          <a:ext cx="8229600" cy="5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12"/>
                <a:gridCol w="24002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Activités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Période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Mise à disposition des fonds aux </a:t>
                      </a:r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acteurs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27 – 29 Juillet 2011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Mobilisation des fonds volet budget national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– 29 Juillet 2011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Réalisation des </a:t>
                      </a: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supports de mobilisation sociale (Banderoles, affiches, messages etc.)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– 29 Juillet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Elaboration des micro plans communaux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06 – 08 Juillet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Restitution micro plans communaux au niveau départemental et synthèse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– 12 Juillet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Restitution micro plans départementaux au niveau national et synthèse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 – 15 Juillet 2011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Finalisation plans au niveau national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 – 19 Juillet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Révision des micro plans au niveau opérationnel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28 - 29 Juillet</a:t>
                      </a:r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76"/>
            <a:ext cx="8643998" cy="857232"/>
          </a:xfrm>
          <a:solidFill>
            <a:schemeClr val="bg1"/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Plan de présentation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r-FR" sz="3000" dirty="0" smtClean="0"/>
              <a:t>Introduction </a:t>
            </a:r>
          </a:p>
          <a:p>
            <a:pPr>
              <a:spcBef>
                <a:spcPts val="1200"/>
              </a:spcBef>
            </a:pPr>
            <a:r>
              <a:rPr lang="fr-FR" sz="3000" dirty="0" smtClean="0"/>
              <a:t>Contexte et justification</a:t>
            </a:r>
          </a:p>
          <a:p>
            <a:pPr lvl="1">
              <a:spcBef>
                <a:spcPts val="1200"/>
              </a:spcBef>
            </a:pPr>
            <a:r>
              <a:rPr lang="fr-FR" sz="3000" dirty="0" smtClean="0">
                <a:solidFill>
                  <a:srgbClr val="C00000"/>
                </a:solidFill>
              </a:rPr>
              <a:t>Objectifs plan stratégique de lutte la rougeole</a:t>
            </a:r>
          </a:p>
          <a:p>
            <a:pPr lvl="1">
              <a:spcBef>
                <a:spcPts val="1200"/>
              </a:spcBef>
            </a:pPr>
            <a:r>
              <a:rPr lang="fr-FR" sz="3000" dirty="0" smtClean="0">
                <a:solidFill>
                  <a:srgbClr val="C00000"/>
                </a:solidFill>
              </a:rPr>
              <a:t>Activités de campagne de masse au Bénin</a:t>
            </a:r>
          </a:p>
          <a:p>
            <a:pPr lvl="1">
              <a:spcBef>
                <a:spcPts val="1200"/>
              </a:spcBef>
            </a:pPr>
            <a:r>
              <a:rPr lang="fr-FR" sz="3000" dirty="0" smtClean="0">
                <a:solidFill>
                  <a:srgbClr val="C00000"/>
                </a:solidFill>
              </a:rPr>
              <a:t>Leçons apprises campagnes rougeole au Bénin</a:t>
            </a:r>
          </a:p>
          <a:p>
            <a:pPr>
              <a:spcBef>
                <a:spcPts val="1200"/>
              </a:spcBef>
            </a:pPr>
            <a:r>
              <a:rPr lang="fr-FR" sz="3000" dirty="0" smtClean="0"/>
              <a:t>Eléments de micro planification</a:t>
            </a:r>
          </a:p>
          <a:p>
            <a:pPr>
              <a:spcBef>
                <a:spcPts val="1200"/>
              </a:spcBef>
            </a:pPr>
            <a:r>
              <a:rPr lang="fr-FR" sz="3000" dirty="0" smtClean="0"/>
              <a:t>Budget et répartition des coûts</a:t>
            </a:r>
          </a:p>
          <a:p>
            <a:pPr>
              <a:spcBef>
                <a:spcPts val="1200"/>
              </a:spcBef>
            </a:pPr>
            <a:r>
              <a:rPr lang="fr-FR" sz="3000" dirty="0" smtClean="0"/>
              <a:t>Conclusion 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70D-DC56-4C82-9C0A-CB0FA37FC5BC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Micro planification Chronogramme (5)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127644"/>
          <a:ext cx="8229600" cy="535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12"/>
                <a:gridCol w="24002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Activités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Période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Briefing des communicateurs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 – 05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Diffusion des messages par les medias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 – 281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Diffusion des messages par les crieurs publics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 – 27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Lancement officiel de la campagne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 Août 2011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Identification/Recrutement des agents vaccinateurs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 – 11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Identification/Recrutement et briefing des consultants nationaux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 – 05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Formation des formateurs départementaux  (communes)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– 12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Supervision des séances de formation des agents vaccinateurs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 – 19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85786" y="6215082"/>
            <a:ext cx="2133600" cy="365125"/>
          </a:xfrm>
        </p:spPr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Micro planification Chronogramme (6)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127644"/>
          <a:ext cx="8229600" cy="54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12"/>
                <a:gridCol w="24002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Activités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Période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Mise en œuvre de la campagne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 – 28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Supervision des activités de vaccination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 – 28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Suivi monitorage des résultats de la CAR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 – 28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Briefing superviseurs nationaux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 – 19 Août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Justification des fonds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 – 16 Sept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Réunion nationale de synthèse des consultants et superviseurs nationaux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 – 08 Sept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Interventions pour corriger les insuffisances (ratissage si nécessaire, recherche ou identification des enfants manqués)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 – 04 Sept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Revue du protocole d'enquête couverture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 – 06 Sept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Revue des supports d'enquête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 – 06 Sept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Micro planification Chronogramme (7)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275976"/>
          <a:ext cx="8229600" cy="50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12"/>
                <a:gridCol w="24002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Activités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rgbClr val="0070C0"/>
                          </a:solidFill>
                        </a:rPr>
                        <a:t>Période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Identification des enquêteurs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 – 06 Sept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Briefing des enquêteurs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 – 08 Sept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Conduite de l'enquête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09 – 13 Sept 2011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Dépouillement saisie données enquête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 – 20 Sept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Vulgarisation résultats préliminaires de l'enquête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 – 22 Sept 2011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Feed-back résultat enquête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– 27 Sept 2011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Rédaction du rapport technique de la campagne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28  Sept – 06 </a:t>
                      </a:r>
                      <a:r>
                        <a:rPr lang="fr-FR" sz="2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Oct</a:t>
                      </a:r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2011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Feed-back / Partage des résultats de la campagne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07 – 14 </a:t>
                      </a:r>
                      <a:r>
                        <a:rPr lang="fr-FR" sz="2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Oct</a:t>
                      </a:r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2011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Budget et répartition coûts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572560" cy="57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43"/>
                <a:gridCol w="1570893"/>
                <a:gridCol w="1421284"/>
                <a:gridCol w="1496089"/>
                <a:gridCol w="169055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C00000"/>
                          </a:solidFill>
                        </a:rPr>
                        <a:t>Rubrique</a:t>
                      </a:r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C00000"/>
                          </a:solidFill>
                        </a:rPr>
                        <a:t>Budget (</a:t>
                      </a:r>
                      <a:r>
                        <a:rPr lang="fr-FR" sz="2000" baseline="0" dirty="0" smtClean="0">
                          <a:solidFill>
                            <a:srgbClr val="C00000"/>
                          </a:solidFill>
                        </a:rPr>
                        <a:t>CFA)</a:t>
                      </a:r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C00000"/>
                          </a:solidFill>
                        </a:rPr>
                        <a:t>Source Financement</a:t>
                      </a:r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C00000"/>
                          </a:solidFill>
                        </a:rPr>
                        <a:t>% Financement assuré</a:t>
                      </a:r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Vaccin, Seringues et Boîte de sécurité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229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965 540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UNICEF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Micro planification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27 000 </a:t>
                      </a:r>
                      <a:r>
                        <a:rPr lang="fr-FR" sz="2000" dirty="0" err="1" smtClean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UNICEF: </a:t>
                      </a:r>
                    </a:p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755 420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OMS: </a:t>
                      </a:r>
                    </a:p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244 580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 vaccinateurs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fr-FR" sz="2000" b="0" i="0" u="none" strike="noStrike" dirty="0" smtClean="0">
                          <a:latin typeface="+mn-lt"/>
                        </a:rPr>
                        <a:t>23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744 157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OMS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 smtClean="0">
                          <a:latin typeface="+mn-lt"/>
                        </a:rPr>
                        <a:t> Transport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superviseurs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+mn-lt"/>
                        </a:rPr>
                        <a:t> </a:t>
                      </a:r>
                      <a:r>
                        <a:rPr lang="fr-FR" sz="2000" b="0" i="0" u="none" strike="noStrike" dirty="0" smtClean="0">
                          <a:latin typeface="+mn-lt"/>
                        </a:rPr>
                        <a:t>10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660 860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BN: </a:t>
                      </a:r>
                    </a:p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8 187 516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 OMS: </a:t>
                      </a:r>
                    </a:p>
                    <a:p>
                      <a:pPr algn="l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 2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473 344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latin typeface="+mn-lt"/>
                        </a:rPr>
                        <a:t>Incinération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+mn-lt"/>
                        </a:rPr>
                        <a:t>  </a:t>
                      </a:r>
                      <a:r>
                        <a:rPr lang="fr-FR" sz="2000" b="0" i="0" u="none" strike="noStrike" dirty="0" smtClean="0">
                          <a:latin typeface="+mn-lt"/>
                        </a:rPr>
                        <a:t>4</a:t>
                      </a:r>
                      <a:r>
                        <a:rPr lang="fr-FR" sz="2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fr-FR" sz="2000" b="0" i="0" u="none" strike="noStrike" dirty="0" smtClean="0">
                          <a:latin typeface="+mn-lt"/>
                        </a:rPr>
                        <a:t>502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188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OMS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latin typeface="+mn-lt"/>
                        </a:rPr>
                        <a:t>Formation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+mn-lt"/>
                        </a:rPr>
                        <a:t>  </a:t>
                      </a:r>
                      <a:r>
                        <a:rPr lang="fr-FR" sz="2000" b="0" i="0" u="none" strike="noStrike" dirty="0" smtClean="0">
                          <a:latin typeface="+mn-lt"/>
                        </a:rPr>
                        <a:t>19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334 940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OMS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latin typeface="+mn-lt"/>
                        </a:rPr>
                        <a:t>Vaccinateurs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+mn-lt"/>
                        </a:rPr>
                        <a:t>  133 140 000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BN: </a:t>
                      </a:r>
                    </a:p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130 263 000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CR: </a:t>
                      </a:r>
                    </a:p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2 877 000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latin typeface="+mn-lt"/>
                        </a:rPr>
                        <a:t>Superviseurs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44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380 000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/>
          <a:lstStyle/>
          <a:p>
            <a:r>
              <a:rPr lang="fr-FR" dirty="0" smtClean="0"/>
              <a:t>Budget et répartition coûts (2)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285720" y="1369392"/>
          <a:ext cx="8643998" cy="484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1468150"/>
                <a:gridCol w="1622922"/>
                <a:gridCol w="1425224"/>
                <a:gridCol w="177024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C00000"/>
                          </a:solidFill>
                        </a:rPr>
                        <a:t>Rubrique</a:t>
                      </a:r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C00000"/>
                          </a:solidFill>
                        </a:rPr>
                        <a:t>Budget (</a:t>
                      </a:r>
                      <a:r>
                        <a:rPr lang="fr-FR" sz="2000" baseline="0" dirty="0" smtClean="0">
                          <a:solidFill>
                            <a:srgbClr val="C00000"/>
                          </a:solidFill>
                        </a:rPr>
                        <a:t>CFA)</a:t>
                      </a:r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C00000"/>
                          </a:solidFill>
                        </a:rPr>
                        <a:t>Source Financement</a:t>
                      </a:r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C00000"/>
                          </a:solidFill>
                        </a:rPr>
                        <a:t>% Financement assuré</a:t>
                      </a:r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latin typeface="+mn-lt"/>
                        </a:rPr>
                        <a:t>Mobilisation sociale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26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064 000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UNICEF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latin typeface="+mn-lt"/>
                        </a:rPr>
                        <a:t>Supports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12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712 600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latin typeface="+mn-lt"/>
                        </a:rPr>
                        <a:t>    </a:t>
                      </a:r>
                      <a:r>
                        <a:rPr lang="fr-FR" sz="2000" b="0" i="0" u="none" strike="noStrike" dirty="0" smtClean="0">
                          <a:latin typeface="+mn-lt"/>
                        </a:rPr>
                        <a:t>OMS:</a:t>
                      </a:r>
                    </a:p>
                    <a:p>
                      <a:pPr algn="ctr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10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042 600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latin typeface="+mn-lt"/>
                        </a:rPr>
                        <a:t> </a:t>
                      </a:r>
                      <a:r>
                        <a:rPr lang="fr-FR" sz="2000" b="0" i="0" u="none" strike="noStrike" dirty="0" smtClean="0">
                          <a:latin typeface="+mn-lt"/>
                        </a:rPr>
                        <a:t>Eglise St</a:t>
                      </a:r>
                      <a:r>
                        <a:rPr lang="fr-FR" sz="2000" b="0" i="0" u="none" strike="noStrike" baseline="0" dirty="0" smtClean="0">
                          <a:latin typeface="+mn-lt"/>
                        </a:rPr>
                        <a:t> DJ:</a:t>
                      </a:r>
                    </a:p>
                    <a:p>
                      <a:pPr algn="ctr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2 670 000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79%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latin typeface="+mn-lt"/>
                        </a:rPr>
                        <a:t>Médicaments et consommables </a:t>
                      </a:r>
                      <a:r>
                        <a:rPr lang="fr-FR" sz="2000" b="0" i="0" u="none" strike="noStrike" dirty="0" smtClean="0">
                          <a:latin typeface="+mn-lt"/>
                        </a:rPr>
                        <a:t>méd.</a:t>
                      </a:r>
                      <a:endParaRPr lang="fr-FR" sz="2000" b="0" i="0" u="none" strike="noStrike" dirty="0">
                        <a:latin typeface="+mn-lt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12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731 700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latin typeface="+mn-lt"/>
                        </a:rPr>
                        <a:t>PEC MAPI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7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939 100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OMS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Consultants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nationaux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4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200 000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UNICEF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latin typeface="+mn-lt"/>
                        </a:rPr>
                        <a:t>Evaluation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15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000 </a:t>
                      </a:r>
                      <a:r>
                        <a:rPr lang="fr-FR" sz="2000" b="0" i="0" u="none" strike="noStrike" dirty="0" err="1">
                          <a:latin typeface="+mn-lt"/>
                        </a:rPr>
                        <a:t>000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UNICEF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latin typeface="+mn-lt"/>
                        </a:rPr>
                        <a:t>Autres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3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209 500   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     BN: </a:t>
                      </a:r>
                    </a:p>
                    <a:p>
                      <a:pPr algn="ctr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3 150 000   </a:t>
                      </a:r>
                      <a:endParaRPr lang="fr-FR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UNICEF: </a:t>
                      </a:r>
                    </a:p>
                    <a:p>
                      <a:pPr algn="ctr" fontAlgn="ctr"/>
                      <a:r>
                        <a:rPr lang="fr-FR" sz="2000" b="0" i="0" u="none" strike="noStrike" dirty="0" smtClean="0">
                          <a:latin typeface="+mn-lt"/>
                        </a:rPr>
                        <a:t>59 </a:t>
                      </a:r>
                      <a:r>
                        <a:rPr lang="fr-FR" sz="2000" b="0" i="0" u="none" strike="noStrike" dirty="0">
                          <a:latin typeface="+mn-lt"/>
                        </a:rPr>
                        <a:t>500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et répartition coûts (3)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54"/>
                <a:gridCol w="2857520"/>
                <a:gridCol w="247172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Source de Financement</a:t>
                      </a:r>
                      <a:endParaRPr lang="fr-FR" sz="2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Sous total coûts opérationnels</a:t>
                      </a:r>
                      <a:endParaRPr lang="fr-FR" sz="2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Grand total</a:t>
                      </a:r>
                      <a:endParaRPr lang="fr-FR" sz="2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Budget national</a:t>
                      </a:r>
                      <a:endParaRPr lang="fr-FR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smtClean="0">
                          <a:latin typeface="+mn-lt"/>
                        </a:rPr>
                        <a:t>198  712  </a:t>
                      </a:r>
                      <a:r>
                        <a:rPr lang="fr-FR" sz="2800" b="0" i="0" u="none" strike="noStrike" dirty="0">
                          <a:latin typeface="+mn-lt"/>
                        </a:rPr>
                        <a:t>216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smtClean="0">
                          <a:latin typeface="+mn-lt"/>
                        </a:rPr>
                        <a:t>198 </a:t>
                      </a:r>
                      <a:r>
                        <a:rPr lang="fr-FR" sz="2800" b="0" i="0" u="none" strike="noStrike" dirty="0">
                          <a:latin typeface="+mn-lt"/>
                        </a:rPr>
                        <a:t>712 216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UNICEF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smtClean="0">
                          <a:latin typeface="+mn-lt"/>
                        </a:rPr>
                        <a:t>59  078 </a:t>
                      </a:r>
                      <a:r>
                        <a:rPr lang="fr-FR" sz="2800" b="0" i="0" u="none" strike="noStrike" dirty="0">
                          <a:latin typeface="+mn-lt"/>
                        </a:rPr>
                        <a:t>920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smtClean="0">
                          <a:latin typeface="+mn-lt"/>
                        </a:rPr>
                        <a:t>289 </a:t>
                      </a:r>
                      <a:r>
                        <a:rPr lang="fr-FR" sz="2800" b="0" i="0" u="none" strike="noStrike" dirty="0">
                          <a:latin typeface="+mn-lt"/>
                        </a:rPr>
                        <a:t>044 460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OMS</a:t>
                      </a:r>
                      <a:endParaRPr lang="fr-FR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smtClean="0">
                          <a:latin typeface="+mn-lt"/>
                        </a:rPr>
                        <a:t>81 </a:t>
                      </a:r>
                      <a:r>
                        <a:rPr lang="fr-FR" sz="2800" b="0" i="0" u="none" strike="noStrike" dirty="0">
                          <a:latin typeface="+mn-lt"/>
                        </a:rPr>
                        <a:t>280 909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smtClean="0">
                          <a:latin typeface="+mn-lt"/>
                        </a:rPr>
                        <a:t>81 </a:t>
                      </a:r>
                      <a:r>
                        <a:rPr lang="fr-FR" sz="2800" b="0" i="0" u="none" strike="noStrike" dirty="0">
                          <a:latin typeface="+mn-lt"/>
                        </a:rPr>
                        <a:t>280 909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smtClean="0">
                          <a:solidFill>
                            <a:schemeClr val="tx1"/>
                          </a:solidFill>
                          <a:latin typeface="+mn-lt"/>
                        </a:rPr>
                        <a:t>Eglise de JC des St des Derniers jours</a:t>
                      </a:r>
                      <a:endParaRPr lang="fr-FR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smtClean="0">
                          <a:latin typeface="+mn-lt"/>
                        </a:rPr>
                        <a:t>2 </a:t>
                      </a:r>
                      <a:r>
                        <a:rPr lang="fr-FR" sz="2800" b="0" i="0" u="none" strike="noStrike" dirty="0">
                          <a:latin typeface="+mn-lt"/>
                        </a:rPr>
                        <a:t>670 000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smtClean="0">
                          <a:latin typeface="+mn-lt"/>
                        </a:rPr>
                        <a:t>2 </a:t>
                      </a:r>
                      <a:r>
                        <a:rPr lang="fr-FR" sz="2800" b="0" i="0" u="none" strike="noStrike" dirty="0">
                          <a:latin typeface="+mn-lt"/>
                        </a:rPr>
                        <a:t>670 000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Croix Rouge</a:t>
                      </a:r>
                      <a:endParaRPr lang="fr-FR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smtClean="0">
                          <a:latin typeface="+mn-lt"/>
                        </a:rPr>
                        <a:t>2 </a:t>
                      </a:r>
                      <a:r>
                        <a:rPr lang="fr-FR" sz="2800" b="0" i="0" u="none" strike="noStrike" dirty="0">
                          <a:latin typeface="+mn-lt"/>
                        </a:rPr>
                        <a:t>877 000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smtClean="0">
                          <a:latin typeface="+mn-lt"/>
                        </a:rPr>
                        <a:t>2 </a:t>
                      </a:r>
                      <a:r>
                        <a:rPr lang="fr-FR" sz="2800" b="0" i="0" u="none" strike="noStrike" dirty="0">
                          <a:latin typeface="+mn-lt"/>
                        </a:rPr>
                        <a:t>877 000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TOTAL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  344 619 045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574 </a:t>
                      </a:r>
                      <a:r>
                        <a:rPr lang="fr-FR" sz="2800" b="1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584 585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3BE-4F3A-4FA3-AFAF-D1DB16D9D63A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9"/>
            <a:ext cx="8572528" cy="1000107"/>
          </a:xfrm>
          <a:solidFill>
            <a:schemeClr val="bg1"/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42984"/>
            <a:ext cx="8572560" cy="52864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Lutte accélérée contre la rougeole entrepris depuis 2001 au Bénin avec l’appui des partenaires;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Limites des campagnes de vaccination de masse par endroits (faibles couvertures) ;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Réduction sensible des cas,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mais surtout des décès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Résurgence cyclique des cas confirmés avec des foyers épidémiques par endroits ;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Nécessité d’améliorer la qualité des campagnes prochaines pour de meilleurs résultats.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4782-3411-42D8-B580-DABC8F912183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9077"/>
            <a:ext cx="8501122" cy="1138221"/>
          </a:xfrm>
          <a:solidFill>
            <a:schemeClr val="bg1"/>
          </a:solidFill>
          <a:ln/>
        </p:spPr>
        <p:txBody>
          <a:bodyPr/>
          <a:lstStyle/>
          <a:p>
            <a:r>
              <a:rPr lang="fr-FR" b="1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557338"/>
            <a:ext cx="8651905" cy="472918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Dix ans après démarrage lutte accélérée contre la rougeole au Bénin, la circulation du virus reste encore intense 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Taux de positivité des cas suspects de la rougeole encore très élevé plus de 66% 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Bénin se prépare à conduire sa 3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campagne de suivi de vaccination contre la rougeole en août 2011.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3367-F9A3-40D5-BB62-C9ECD82FF7EA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8"/>
            <a:ext cx="8429684" cy="1000108"/>
          </a:xfrm>
          <a:solidFill>
            <a:schemeClr val="bg1"/>
          </a:solidFill>
          <a:ln cap="flat">
            <a:noFill/>
          </a:ln>
        </p:spPr>
        <p:txBody>
          <a:bodyPr lIns="92075" tIns="46038" rIns="92075" bIns="46038">
            <a:normAutofit fontScale="90000"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Contexte et justification</a:t>
            </a:r>
            <a:r>
              <a:rPr lang="fr-FR" sz="3600" dirty="0" smtClean="0"/>
              <a:t> Ampleur de la maladie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4857750" cy="4643437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1200"/>
              </a:spcBef>
            </a:pPr>
            <a:r>
              <a:rPr lang="fr-FR" dirty="0" smtClean="0">
                <a:solidFill>
                  <a:srgbClr val="C00000"/>
                </a:solidFill>
              </a:rPr>
              <a:t>Première cause de décès </a:t>
            </a:r>
            <a:r>
              <a:rPr lang="fr-FR" u="sng" dirty="0" smtClean="0">
                <a:solidFill>
                  <a:srgbClr val="C00000"/>
                </a:solidFill>
              </a:rPr>
              <a:t>liés à des maladies évitables par la vaccination</a:t>
            </a:r>
            <a:r>
              <a:rPr lang="fr-FR" dirty="0" smtClean="0">
                <a:solidFill>
                  <a:srgbClr val="C00000"/>
                </a:solidFill>
              </a:rPr>
              <a:t> (48% en 2000)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r-FR" dirty="0" smtClean="0">
                <a:cs typeface="Times New Roman" pitchFamily="18" charset="0"/>
              </a:rPr>
              <a:t>875</a:t>
            </a:r>
            <a:r>
              <a:rPr lang="fr-BE" dirty="0" smtClean="0">
                <a:cs typeface="Times New Roman" pitchFamily="18" charset="0"/>
              </a:rPr>
              <a:t> 000 décès </a:t>
            </a:r>
            <a:r>
              <a:rPr lang="fr-FR" dirty="0" smtClean="0">
                <a:cs typeface="Times New Roman" pitchFamily="18" charset="0"/>
              </a:rPr>
              <a:t>d’enfants</a:t>
            </a:r>
            <a:r>
              <a:rPr lang="fr-BE" dirty="0" smtClean="0">
                <a:cs typeface="Times New Roman" pitchFamily="18" charset="0"/>
              </a:rPr>
              <a:t> chaque année dont plus de </a:t>
            </a:r>
            <a:r>
              <a:rPr lang="fr-FR" dirty="0" smtClean="0">
                <a:cs typeface="Times New Roman" pitchFamily="18" charset="0"/>
              </a:rPr>
              <a:t>50% en Afrique sub-saharienne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r-FR" b="1" i="1" dirty="0" smtClean="0">
                <a:solidFill>
                  <a:srgbClr val="C00000"/>
                </a:solidFill>
              </a:rPr>
              <a:t>La plus évitable des maladies évitables par la vaccination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r-FR" b="1" i="1" dirty="0" smtClean="0">
                <a:solidFill>
                  <a:srgbClr val="C00000"/>
                </a:solidFill>
              </a:rPr>
              <a:t>Vaccin sur et efficace existe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r-FR" dirty="0" smtClean="0"/>
              <a:t>Composante majeure pour l’atteinte de l’OMD4 en 2015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endParaRPr lang="fr-FR" dirty="0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4860925" y="1150938"/>
            <a:ext cx="428307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CB5A-1630-4101-AAC8-AEEB8F94AF33}" type="datetime1">
              <a:rPr lang="fr-FR" smtClean="0"/>
              <a:pPr/>
              <a:t>27/12/2011</a:t>
            </a:fld>
            <a:endParaRPr 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44" y="1000108"/>
            <a:ext cx="8858312" cy="71438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r-FR" sz="2400" dirty="0">
                <a:solidFill>
                  <a:srgbClr val="C00000"/>
                </a:solidFill>
                <a:latin typeface="Arial" charset="0"/>
              </a:rPr>
              <a:t>1.6 million de décès chez les enfants causés par des maladies évitables par la vaccination, 2000</a:t>
            </a:r>
            <a:r>
              <a:rPr lang="en-GB" sz="2400" dirty="0">
                <a:solidFill>
                  <a:srgbClr val="C00000"/>
                </a:solidFill>
                <a:latin typeface="Arial" charset="0"/>
              </a:rPr>
              <a:t>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14282" y="1785926"/>
            <a:ext cx="8786874" cy="4686333"/>
            <a:chOff x="214282" y="1785926"/>
            <a:chExt cx="8786874" cy="4686333"/>
          </a:xfrm>
        </p:grpSpPr>
        <p:graphicFrame>
          <p:nvGraphicFramePr>
            <p:cNvPr id="438274" name="Object 2"/>
            <p:cNvGraphicFramePr>
              <a:graphicFrameLocks noChangeAspect="1"/>
            </p:cNvGraphicFramePr>
            <p:nvPr/>
          </p:nvGraphicFramePr>
          <p:xfrm>
            <a:off x="214282" y="1785926"/>
            <a:ext cx="8786874" cy="4686333"/>
          </p:xfrm>
          <a:graphic>
            <a:graphicData uri="http://schemas.openxmlformats.org/presentationml/2006/ole">
              <p:oleObj spid="_x0000_s1026" name="Graphique" r:id="rId4" imgW="7496175" imgH="4067175" progId="MSGraph.Chart.8">
                <p:embed followColorScheme="full"/>
              </p:oleObj>
            </a:graphicData>
          </a:graphic>
        </p:graphicFrame>
        <p:sp>
          <p:nvSpPr>
            <p:cNvPr id="438276" name="Text Box 4"/>
            <p:cNvSpPr txBox="1">
              <a:spLocks noChangeArrowheads="1"/>
            </p:cNvSpPr>
            <p:nvPr/>
          </p:nvSpPr>
          <p:spPr bwMode="auto">
            <a:xfrm>
              <a:off x="341294" y="5857892"/>
              <a:ext cx="1587500" cy="4572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 dirty="0"/>
                <a:t>Source: WHO/EIP</a:t>
              </a:r>
              <a:r>
                <a:rPr lang="en-GB" dirty="0"/>
                <a:t> </a:t>
              </a:r>
            </a:p>
          </p:txBody>
        </p:sp>
      </p:grp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428596" y="71414"/>
            <a:ext cx="8358246" cy="857256"/>
          </a:xfrm>
          <a:prstGeom prst="rect">
            <a:avLst/>
          </a:prstGeom>
          <a:solidFill>
            <a:schemeClr val="bg1"/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Contexte </a:t>
            </a:r>
            <a:r>
              <a:rPr lang="fr-FR" sz="4400" dirty="0" smtClean="0">
                <a:latin typeface="Times New Roman" pitchFamily="18" charset="0"/>
                <a:cs typeface="Times New Roman" pitchFamily="18" charset="0"/>
              </a:rPr>
              <a:t>et justification </a:t>
            </a:r>
            <a:r>
              <a:rPr lang="fr-FR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(2)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358246" cy="785818"/>
          </a:xfrm>
          <a:solidFill>
            <a:schemeClr val="bg1"/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Contexte et justification (3)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57216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/>
              <a:t> Grandes décisions au plan mondial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sz="2600" dirty="0" smtClean="0">
                <a:cs typeface="Times New Roman" pitchFamily="18" charset="0"/>
              </a:rPr>
              <a:t>Assemblée Mondiale de la Santé, 1989</a:t>
            </a:r>
            <a:r>
              <a:rPr lang="fr-BE" sz="2600" dirty="0" smtClean="0">
                <a:cs typeface="Times New Roman" pitchFamily="18" charset="0"/>
              </a:rPr>
              <a:t>: 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BE" sz="2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cs typeface="Times New Roman" pitchFamily="18" charset="0"/>
              </a:rPr>
              <a:t>Réduction de la morbidité de 90% et de la mortalité de 95%, en 2005</a:t>
            </a:r>
            <a:endParaRPr lang="fr-BE" sz="2200" dirty="0">
              <a:solidFill>
                <a:srgbClr val="C00000"/>
              </a:solidFill>
              <a:cs typeface="Times New Roman" pitchFamily="18" charset="0"/>
              <a:sym typeface="MS Outlook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fr-BE" sz="3000" b="1" dirty="0" smtClean="0">
                <a:solidFill>
                  <a:srgbClr val="C00000"/>
                </a:solidFill>
                <a:cs typeface="Times New Roman" pitchFamily="18" charset="0"/>
                <a:sym typeface="MS Outlook" pitchFamily="2" charset="2"/>
              </a:rPr>
              <a:t> </a:t>
            </a:r>
            <a:r>
              <a:rPr lang="fr-FR" sz="3000" dirty="0" smtClean="0">
                <a:cs typeface="Times New Roman" pitchFamily="18" charset="0"/>
              </a:rPr>
              <a:t>Sommet Mondial de l’Enfance</a:t>
            </a:r>
            <a:r>
              <a:rPr lang="fr-BE" sz="3000" dirty="0" smtClean="0">
                <a:cs typeface="Times New Roman" pitchFamily="18" charset="0"/>
              </a:rPr>
              <a:t>,</a:t>
            </a:r>
            <a:r>
              <a:rPr lang="fr-FR" sz="3000" dirty="0" smtClean="0">
                <a:cs typeface="Times New Roman" pitchFamily="18" charset="0"/>
              </a:rPr>
              <a:t> 1990</a:t>
            </a:r>
            <a:r>
              <a:rPr lang="fr-BE" sz="3000" dirty="0" smtClean="0">
                <a:cs typeface="Times New Roman" pitchFamily="18" charset="0"/>
              </a:rPr>
              <a:t>: 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fr-BE" sz="2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cs typeface="Times New Roman" pitchFamily="18" charset="0"/>
              </a:rPr>
              <a:t>Couverture mondiale 90% pour l’an 2000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3000" dirty="0" smtClean="0">
                <a:cs typeface="Times New Roman" pitchFamily="18" charset="0"/>
              </a:rPr>
              <a:t>Plan stratégique 2001-2005, 2006-2010 de lutte accélérée contre la rougeole par l’OMS, UNICEF et CDC 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200" dirty="0" smtClean="0">
                <a:solidFill>
                  <a:srgbClr val="C00000"/>
                </a:solidFill>
                <a:cs typeface="Times New Roman" pitchFamily="18" charset="0"/>
              </a:rPr>
              <a:t>Administration 1</a:t>
            </a:r>
            <a:r>
              <a:rPr lang="fr-FR" sz="2200" baseline="30000" dirty="0" smtClean="0">
                <a:solidFill>
                  <a:srgbClr val="C00000"/>
                </a:solidFill>
                <a:cs typeface="Times New Roman" pitchFamily="18" charset="0"/>
              </a:rPr>
              <a:t>ère</a:t>
            </a:r>
            <a:r>
              <a:rPr lang="fr-FR" sz="2200" dirty="0" smtClean="0">
                <a:solidFill>
                  <a:srgbClr val="C00000"/>
                </a:solidFill>
                <a:cs typeface="Times New Roman" pitchFamily="18" charset="0"/>
              </a:rPr>
              <a:t> dose VAR à tout enfant à 9 mois ou peu après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200" dirty="0" smtClean="0">
                <a:solidFill>
                  <a:srgbClr val="C00000"/>
                </a:solidFill>
                <a:cs typeface="Times New Roman" pitchFamily="18" charset="0"/>
              </a:rPr>
              <a:t>Donner une 2</a:t>
            </a:r>
            <a:r>
              <a:rPr lang="fr-FR" sz="2200" baseline="30000" dirty="0" smtClean="0">
                <a:solidFill>
                  <a:srgbClr val="C00000"/>
                </a:solidFill>
                <a:cs typeface="Times New Roman" pitchFamily="18" charset="0"/>
              </a:rPr>
              <a:t>ème</a:t>
            </a:r>
            <a:r>
              <a:rPr lang="fr-FR" sz="2200" dirty="0" smtClean="0">
                <a:solidFill>
                  <a:srgbClr val="C00000"/>
                </a:solidFill>
                <a:cs typeface="Times New Roman" pitchFamily="18" charset="0"/>
              </a:rPr>
              <a:t> dose VAR (campagne ou routine)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200" dirty="0" smtClean="0">
                <a:solidFill>
                  <a:srgbClr val="C00000"/>
                </a:solidFill>
                <a:cs typeface="Times New Roman" pitchFamily="18" charset="0"/>
              </a:rPr>
              <a:t>Établissement d’un bon système de suivi pour la surveillance et la couverture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200" dirty="0" smtClean="0">
                <a:solidFill>
                  <a:srgbClr val="C00000"/>
                </a:solidFill>
                <a:cs typeface="Times New Roman" pitchFamily="18" charset="0"/>
              </a:rPr>
              <a:t>Amélioration de la prise en charge des cas de rougeole</a:t>
            </a:r>
            <a:endParaRPr lang="fr-FR" sz="2200" dirty="0" smtClean="0">
              <a:solidFill>
                <a:srgbClr val="C00000"/>
              </a:solidFill>
            </a:endParaRPr>
          </a:p>
          <a:p>
            <a:endParaRPr lang="fr-FR" dirty="0">
              <a:latin typeface="Arial Narrow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A5A-C3BE-4B49-977B-9EEBEF1D054A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22238"/>
            <a:ext cx="8572528" cy="949308"/>
          </a:xfrm>
          <a:solidFill>
            <a:schemeClr val="bg1"/>
          </a:solidFill>
          <a:ln/>
        </p:spPr>
        <p:txBody>
          <a:bodyPr/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Contexte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justification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22364"/>
            <a:ext cx="8501122" cy="5235594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OMD-4: Réduction de 2/3 la mortalité infantile d’ici à 2015 ;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Stratégies </a:t>
            </a:r>
            <a:r>
              <a:rPr lang="fr-FR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mises en œuvre depuis </a:t>
            </a:r>
            <a:r>
              <a:rPr lang="fr-F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2000, efficaces</a:t>
            </a:r>
            <a:r>
              <a:rPr lang="fr-FR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diminution mortalité rougeoleuse de </a:t>
            </a:r>
            <a:r>
              <a:rPr lang="fr-FR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68% entre 2000 et 2006 </a:t>
            </a:r>
            <a:r>
              <a:rPr lang="fr-F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Résultats plus 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spectaculaires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obtenus 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Afrique: Chute 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morbidité et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mortalité de 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près de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92%. 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9F73-3588-41D6-8F91-B32707C16075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71438"/>
            <a:ext cx="8572528" cy="1142984"/>
          </a:xfrm>
          <a:solidFill>
            <a:schemeClr val="bg1"/>
          </a:solidFill>
          <a:ln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Objectifs Plan stratégique 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mondial OMS/UNICEF 2001-2005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42" cy="500066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fr-FR" dirty="0" smtClean="0">
                <a:cs typeface="Times New Roman" pitchFamily="18" charset="0"/>
              </a:rPr>
              <a:t>Réduire </a:t>
            </a:r>
            <a:r>
              <a:rPr lang="fr-FR" b="1" u="sng" dirty="0" smtClean="0">
                <a:cs typeface="Times New Roman" pitchFamily="18" charset="0"/>
              </a:rPr>
              <a:t>de moitié</a:t>
            </a:r>
            <a:r>
              <a:rPr lang="fr-FR" dirty="0" smtClean="0">
                <a:cs typeface="Times New Roman" pitchFamily="18" charset="0"/>
              </a:rPr>
              <a:t> la mortalité liée à la rougeole dans le monde en 2005 par rapport à 2000.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990000"/>
              </a:buClr>
              <a:buSzPct val="90000"/>
              <a:buFont typeface="Wingdings" pitchFamily="2" charset="2"/>
              <a:buChar char="Ø"/>
            </a:pPr>
            <a:r>
              <a:rPr lang="fr-FR" u="sng" dirty="0" smtClean="0">
                <a:solidFill>
                  <a:srgbClr val="C00000"/>
                </a:solidFill>
                <a:cs typeface="Times New Roman" pitchFamily="18" charset="0"/>
              </a:rPr>
              <a:t>Interrompre la transmission autochtone de la rougeole et maintenir l’interruption</a:t>
            </a:r>
            <a:r>
              <a:rPr lang="fr-FR" dirty="0" smtClean="0">
                <a:solidFill>
                  <a:srgbClr val="C00000"/>
                </a:solidFill>
                <a:cs typeface="Times New Roman" pitchFamily="18" charset="0"/>
              </a:rPr>
              <a:t> (élimination) dans de vastes zones géographiques</a:t>
            </a:r>
            <a:r>
              <a:rPr lang="en-GB" dirty="0" smtClean="0"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fr-FR" dirty="0" smtClean="0">
                <a:cs typeface="Times New Roman" pitchFamily="18" charset="0"/>
              </a:rPr>
              <a:t>Vacciner au moins 95% des enfants de 9 – 59 mois quel que soit leur statut vaccinal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fr-FR" dirty="0" smtClean="0">
                <a:solidFill>
                  <a:srgbClr val="C00000"/>
                </a:solidFill>
                <a:cs typeface="Times New Roman" pitchFamily="18" charset="0"/>
              </a:rPr>
              <a:t>Réduire à 0 la population d’enfants susceptibles pour la rougeole depuis la dernière campagne de masse</a:t>
            </a:r>
          </a:p>
          <a:p>
            <a:pPr>
              <a:buClr>
                <a:srgbClr val="990000"/>
              </a:buClr>
              <a:buSzPct val="150000"/>
            </a:pPr>
            <a:endParaRPr lang="en-GB" dirty="0" smtClean="0">
              <a:cs typeface="Times New Roman" pitchFamily="18" charset="0"/>
            </a:endParaRPr>
          </a:p>
          <a:p>
            <a:endParaRPr lang="fr-FR" dirty="0" smtClean="0">
              <a:latin typeface="Arial Narrow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B92-D2F9-4D56-8E8D-262B03EE04DA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77"/>
            <a:ext cx="8572528" cy="928669"/>
          </a:xfrm>
          <a:solidFill>
            <a:schemeClr val="bg1"/>
          </a:solidFill>
          <a:ln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Activités de campagne de masse au Bénin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786874" cy="492922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Plan stratégique 2001-2005 </a:t>
            </a:r>
          </a:p>
          <a:p>
            <a:pPr>
              <a:spcBef>
                <a:spcPts val="1200"/>
              </a:spcBef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Plans annuels depuis 2001</a:t>
            </a:r>
          </a:p>
          <a:p>
            <a:pPr>
              <a:spcBef>
                <a:spcPts val="1200"/>
              </a:spcBef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Premières campagnes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rattrapage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2001 et 2003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Mise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œuvre surveillance basée sur les cas en 2001</a:t>
            </a:r>
          </a:p>
          <a:p>
            <a:pPr>
              <a:spcBef>
                <a:spcPts val="1200"/>
              </a:spcBef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Campagnes de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suivi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2005, 2008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Cibles planifiées :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Campagne rattrapage : 9 mois 14 ans révolus</a:t>
            </a:r>
          </a:p>
          <a:p>
            <a:pPr lvl="1">
              <a:spcBef>
                <a:spcPts val="1200"/>
              </a:spcBef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Campagnes de suivi:    9 – 59 mois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Nouvelle édition 2011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B5D4-CAFB-4BDA-8928-DA998B4999CC}" type="datetime1">
              <a:rPr lang="fr-FR" smtClean="0"/>
              <a:pPr/>
              <a:t>27/12/2011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6AEA-27E2-486E-90D8-05C7ECE5AE9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1881</Words>
  <Application>Microsoft Office PowerPoint</Application>
  <PresentationFormat>Affichage à l'écran (4:3)</PresentationFormat>
  <Paragraphs>375</Paragraphs>
  <Slides>26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Thème Office</vt:lpstr>
      <vt:lpstr>Graphique</vt:lpstr>
      <vt:lpstr>Worksheet</vt:lpstr>
      <vt:lpstr>CAMPAGNE DE VACCINATION CONTRE LA ROUGEOLE AU BENIN EDITION 2011</vt:lpstr>
      <vt:lpstr>Plan de présentation</vt:lpstr>
      <vt:lpstr>Introduction</vt:lpstr>
      <vt:lpstr>Contexte et justification Ampleur de la maladie</vt:lpstr>
      <vt:lpstr>1.6 million de décès chez les enfants causés par des maladies évitables par la vaccination, 2000 </vt:lpstr>
      <vt:lpstr>Contexte et justification (3)</vt:lpstr>
      <vt:lpstr>Contexte et justification (4)</vt:lpstr>
      <vt:lpstr>Objectifs Plan stratégique  mondial OMS/UNICEF 2001-2005</vt:lpstr>
      <vt:lpstr>Activités de campagne de masse au Bénin</vt:lpstr>
      <vt:lpstr>Activités de campagne de masse au Bénin: Stratégies utilisées</vt:lpstr>
      <vt:lpstr>Leçons apprises des campagnes  de masse au Bénin</vt:lpstr>
      <vt:lpstr>CAR 2005: Comparaison couvertures administratives aux résultats après enquête</vt:lpstr>
      <vt:lpstr>CAR 2008: comparaison couverture administrative aux résultats après enquête CAR 2008</vt:lpstr>
      <vt:lpstr>Tendance de l’évolution des cas de rougeole au Bénin</vt:lpstr>
      <vt:lpstr>Eléments de micro planification</vt:lpstr>
      <vt:lpstr>Micro planification Chronogramme</vt:lpstr>
      <vt:lpstr>Micro planification Chronogramme (2)</vt:lpstr>
      <vt:lpstr>Micro planification Chronogramme (3)</vt:lpstr>
      <vt:lpstr>Micro planification Chronogramme (4)</vt:lpstr>
      <vt:lpstr>Micro planification Chronogramme (5)</vt:lpstr>
      <vt:lpstr>Micro planification Chronogramme (6)</vt:lpstr>
      <vt:lpstr>Micro planification Chronogramme (7)</vt:lpstr>
      <vt:lpstr>Budget et répartition coûts</vt:lpstr>
      <vt:lpstr>Budget et répartition coûts (2)</vt:lpstr>
      <vt:lpstr>Budget et répartition coûts (3)</vt:lpstr>
      <vt:lpstr>Conclusion</vt:lpstr>
    </vt:vector>
  </TitlesOfParts>
  <Company>SL/DNPEV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Campagnes rougeole au Bénin leçons apprises</dc:title>
  <dc:creator>Dr GLELE</dc:creator>
  <cp:lastModifiedBy> </cp:lastModifiedBy>
  <cp:revision>46</cp:revision>
  <dcterms:created xsi:type="dcterms:W3CDTF">2011-07-05T14:27:26Z</dcterms:created>
  <dcterms:modified xsi:type="dcterms:W3CDTF">2011-12-27T17:14:59Z</dcterms:modified>
</cp:coreProperties>
</file>