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4" r:id="rId3"/>
    <p:sldId id="291" r:id="rId4"/>
    <p:sldId id="297" r:id="rId5"/>
    <p:sldId id="287" r:id="rId6"/>
    <p:sldId id="284" r:id="rId7"/>
    <p:sldId id="288" r:id="rId8"/>
    <p:sldId id="289" r:id="rId9"/>
    <p:sldId id="295" r:id="rId10"/>
    <p:sldId id="290" r:id="rId11"/>
    <p:sldId id="29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617" autoAdjust="0"/>
  </p:normalViewPr>
  <p:slideViewPr>
    <p:cSldViewPr>
      <p:cViewPr varScale="1">
        <p:scale>
          <a:sx n="69" d="100"/>
          <a:sy n="69" d="100"/>
        </p:scale>
        <p:origin x="-12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Classeur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3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cat>
            <c:strRef>
              <c:f>Feuil1!$B$25:$B$37</c:f>
              <c:strCache>
                <c:ptCount val="13"/>
                <c:pt idx="0">
                  <c:v>ATACORA</c:v>
                </c:pt>
                <c:pt idx="1">
                  <c:v>DONGA</c:v>
                </c:pt>
                <c:pt idx="2">
                  <c:v>ATLANTIQUE</c:v>
                </c:pt>
                <c:pt idx="3">
                  <c:v>LITTORAL</c:v>
                </c:pt>
                <c:pt idx="4">
                  <c:v>ALIBORI</c:v>
                </c:pt>
                <c:pt idx="5">
                  <c:v> BORGOU</c:v>
                </c:pt>
                <c:pt idx="6">
                  <c:v>COUFFO</c:v>
                </c:pt>
                <c:pt idx="7">
                  <c:v>MONO</c:v>
                </c:pt>
                <c:pt idx="8">
                  <c:v> OUEME</c:v>
                </c:pt>
                <c:pt idx="9">
                  <c:v>PLATEAU</c:v>
                </c:pt>
                <c:pt idx="10">
                  <c:v>COLLINES</c:v>
                </c:pt>
                <c:pt idx="11">
                  <c:v>ZOU</c:v>
                </c:pt>
                <c:pt idx="12">
                  <c:v> BENIN</c:v>
                </c:pt>
              </c:strCache>
            </c:strRef>
          </c:cat>
          <c:val>
            <c:numRef>
              <c:f>Feuil1!$C$25:$C$37</c:f>
              <c:numCache>
                <c:formatCode>0.0</c:formatCode>
                <c:ptCount val="13"/>
                <c:pt idx="0">
                  <c:v>2.3694567078638178</c:v>
                </c:pt>
                <c:pt idx="1">
                  <c:v>2.377926865337407</c:v>
                </c:pt>
                <c:pt idx="2">
                  <c:v>2.0150945604189392</c:v>
                </c:pt>
                <c:pt idx="3" formatCode="0">
                  <c:v>1.9117959613364939</c:v>
                </c:pt>
                <c:pt idx="4">
                  <c:v>3.5837737119268023</c:v>
                </c:pt>
                <c:pt idx="5">
                  <c:v>3.2100272691816611</c:v>
                </c:pt>
                <c:pt idx="6">
                  <c:v>1.2032691257897838</c:v>
                </c:pt>
                <c:pt idx="7">
                  <c:v>1.4437078112484858</c:v>
                </c:pt>
                <c:pt idx="8">
                  <c:v>1.8159650613770086</c:v>
                </c:pt>
                <c:pt idx="9">
                  <c:v>2.0761827005896647</c:v>
                </c:pt>
                <c:pt idx="10">
                  <c:v>2.3874097559112282</c:v>
                </c:pt>
                <c:pt idx="11">
                  <c:v>4.6003512425678075</c:v>
                </c:pt>
                <c:pt idx="12">
                  <c:v>2.4480779350506783</c:v>
                </c:pt>
              </c:numCache>
            </c:numRef>
          </c:val>
        </c:ser>
        <c:shape val="box"/>
        <c:axId val="78645504"/>
        <c:axId val="78659584"/>
        <c:axId val="0"/>
      </c:bar3DChart>
      <c:catAx>
        <c:axId val="78645504"/>
        <c:scaling>
          <c:orientation val="minMax"/>
        </c:scaling>
        <c:axPos val="b"/>
        <c:tickLblPos val="nextTo"/>
        <c:crossAx val="78659584"/>
        <c:crosses val="autoZero"/>
        <c:auto val="1"/>
        <c:lblAlgn val="ctr"/>
        <c:lblOffset val="100"/>
      </c:catAx>
      <c:valAx>
        <c:axId val="78659584"/>
        <c:scaling>
          <c:orientation val="minMax"/>
        </c:scaling>
        <c:axPos val="l"/>
        <c:numFmt formatCode="0.0" sourceLinked="1"/>
        <c:tickLblPos val="nextTo"/>
        <c:crossAx val="7864550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0.09346</cdr:x>
      <cdr:y>0.44118</cdr:y>
    </cdr:from>
    <cdr:to>
      <cdr:x>0.98131</cdr:x>
      <cdr:y>0.45589</cdr:y>
    </cdr:to>
    <cdr:sp macro="" textlink="">
      <cdr:nvSpPr>
        <cdr:cNvPr id="3" name="Connecteur droit avec flèche 2"/>
        <cdr:cNvSpPr/>
      </cdr:nvSpPr>
      <cdr:spPr>
        <a:xfrm xmlns:a="http://schemas.openxmlformats.org/drawingml/2006/main" flipV="1">
          <a:off x="714380" y="2143140"/>
          <a:ext cx="6786606" cy="71458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7A4B6-2B2A-4647-A365-EF247D2C58E3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642B8-14DE-48F2-9197-A32C8F3091C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F990D-302C-42C5-812F-534E099B11CF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51F3A-2AD9-420E-B79E-300C4A786ED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A6C5D-421D-4D60-AC95-046035538357}" type="datetimeFigureOut">
              <a:rPr lang="fr-FR" smtClean="0"/>
              <a:pPr/>
              <a:t>27/12/2011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6CBE4-2EB5-4CFF-8DB1-F34D94E732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315356" cy="1470025"/>
          </a:xfrm>
        </p:spPr>
        <p:txBody>
          <a:bodyPr>
            <a:normAutofit/>
          </a:bodyPr>
          <a:lstStyle/>
          <a:p>
            <a:r>
              <a:rPr lang="fr-FR" dirty="0" smtClean="0"/>
              <a:t>PERFORMANCE PEV  ET PFA 2010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EQUIPE  ANV-SSP</a:t>
            </a:r>
            <a:endParaRPr lang="fr-FR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1692275" y="1571625"/>
            <a:ext cx="935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Calibri" pitchFamily="34" charset="0"/>
              </a:rPr>
              <a:t>2009</a:t>
            </a:r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6351588" y="1704975"/>
            <a:ext cx="86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latin typeface="Calibri" pitchFamily="34" charset="0"/>
              </a:rPr>
              <a:t>2010</a:t>
            </a:r>
          </a:p>
        </p:txBody>
      </p:sp>
      <p:sp>
        <p:nvSpPr>
          <p:cNvPr id="10244" name="Text Box 12"/>
          <p:cNvSpPr txBox="1">
            <a:spLocks noChangeArrowheads="1"/>
          </p:cNvSpPr>
          <p:nvPr/>
        </p:nvSpPr>
        <p:spPr bwMode="auto">
          <a:xfrm>
            <a:off x="4716463" y="4652963"/>
            <a:ext cx="1223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>
              <a:latin typeface="Calibri" pitchFamily="34" charset="0"/>
            </a:endParaRPr>
          </a:p>
        </p:txBody>
      </p:sp>
      <p:sp>
        <p:nvSpPr>
          <p:cNvPr id="10245" name="Text Box 17"/>
          <p:cNvSpPr txBox="1">
            <a:spLocks noChangeArrowheads="1"/>
          </p:cNvSpPr>
          <p:nvPr/>
        </p:nvSpPr>
        <p:spPr bwMode="auto">
          <a:xfrm>
            <a:off x="4859338" y="1700213"/>
            <a:ext cx="2592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>
              <a:latin typeface="Calibri" pitchFamily="34" charset="0"/>
            </a:endParaRPr>
          </a:p>
        </p:txBody>
      </p:sp>
      <p:sp>
        <p:nvSpPr>
          <p:cNvPr id="10246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r-FR" sz="3600" dirty="0" smtClean="0"/>
              <a:t>CAS DE PVS AU BÉNIN 2009/2010</a:t>
            </a:r>
          </a:p>
        </p:txBody>
      </p:sp>
      <p:pic>
        <p:nvPicPr>
          <p:cNvPr id="10247" name="Image 13" descr="Carte PVS 2009.e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8750" y="2000250"/>
            <a:ext cx="6134100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Image 15" descr="Carte communes pfa 2010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11750" y="2070100"/>
            <a:ext cx="5603918" cy="400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e 34"/>
          <p:cNvGrpSpPr>
            <a:grpSpLocks/>
          </p:cNvGrpSpPr>
          <p:nvPr/>
        </p:nvGrpSpPr>
        <p:grpSpPr bwMode="auto">
          <a:xfrm>
            <a:off x="3341688" y="4130675"/>
            <a:ext cx="4516437" cy="1676400"/>
            <a:chOff x="3341710" y="4130683"/>
            <a:chExt cx="4516438" cy="1676596"/>
          </a:xfrm>
        </p:grpSpPr>
        <p:sp>
          <p:nvSpPr>
            <p:cNvPr id="10250" name="Oval 676"/>
            <p:cNvSpPr>
              <a:spLocks noChangeArrowheads="1"/>
            </p:cNvSpPr>
            <p:nvPr/>
          </p:nvSpPr>
          <p:spPr bwMode="auto">
            <a:xfrm>
              <a:off x="3357555" y="4786324"/>
              <a:ext cx="214313" cy="21431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grpSp>
          <p:nvGrpSpPr>
            <p:cNvPr id="3" name="Groupe 27"/>
            <p:cNvGrpSpPr>
              <a:grpSpLocks/>
            </p:cNvGrpSpPr>
            <p:nvPr/>
          </p:nvGrpSpPr>
          <p:grpSpPr bwMode="auto">
            <a:xfrm>
              <a:off x="3341710" y="4130683"/>
              <a:ext cx="4516438" cy="1676596"/>
              <a:chOff x="2643174" y="4130683"/>
              <a:chExt cx="4516438" cy="1676596"/>
            </a:xfrm>
          </p:grpSpPr>
          <p:sp>
            <p:nvSpPr>
              <p:cNvPr id="10252" name="Text Box 682"/>
              <p:cNvSpPr txBox="1">
                <a:spLocks noChangeArrowheads="1"/>
              </p:cNvSpPr>
              <p:nvPr/>
            </p:nvSpPr>
            <p:spPr bwMode="auto">
              <a:xfrm>
                <a:off x="2928924" y="5160948"/>
                <a:ext cx="4230688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fr-FR">
                    <a:solidFill>
                      <a:srgbClr val="0000FF"/>
                    </a:solidFill>
                    <a:latin typeface="Calibri" pitchFamily="34" charset="0"/>
                  </a:rPr>
                  <a:t>Commune ayant notifié </a:t>
                </a:r>
              </a:p>
              <a:p>
                <a:pPr eaLnBrk="0" hangingPunct="0"/>
                <a:r>
                  <a:rPr lang="fr-FR" b="1">
                    <a:solidFill>
                      <a:srgbClr val="0000FF"/>
                    </a:solidFill>
                    <a:latin typeface="Calibri" pitchFamily="34" charset="0"/>
                  </a:rPr>
                  <a:t>au moins 1 cas </a:t>
                </a:r>
                <a:r>
                  <a:rPr lang="fr-FR">
                    <a:solidFill>
                      <a:srgbClr val="0000FF"/>
                    </a:solidFill>
                    <a:latin typeface="Calibri" pitchFamily="34" charset="0"/>
                  </a:rPr>
                  <a:t>de PFA </a:t>
                </a:r>
              </a:p>
            </p:txBody>
          </p:sp>
          <p:sp>
            <p:nvSpPr>
              <p:cNvPr id="10253" name="Oval 677"/>
              <p:cNvSpPr>
                <a:spLocks noChangeArrowheads="1"/>
              </p:cNvSpPr>
              <p:nvPr/>
            </p:nvSpPr>
            <p:spPr bwMode="auto">
              <a:xfrm>
                <a:off x="2643174" y="5357827"/>
                <a:ext cx="214313" cy="214313"/>
              </a:xfrm>
              <a:prstGeom prst="ellipse">
                <a:avLst/>
              </a:prstGeom>
              <a:solidFill>
                <a:srgbClr val="008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>
                  <a:latin typeface="Calibri" pitchFamily="34" charset="0"/>
                </a:endParaRPr>
              </a:p>
            </p:txBody>
          </p:sp>
          <p:sp>
            <p:nvSpPr>
              <p:cNvPr id="10254" name="Text Box 18"/>
              <p:cNvSpPr txBox="1">
                <a:spLocks noChangeArrowheads="1"/>
              </p:cNvSpPr>
              <p:nvPr/>
            </p:nvSpPr>
            <p:spPr bwMode="auto">
              <a:xfrm>
                <a:off x="2928926" y="4366305"/>
                <a:ext cx="3000375" cy="12772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endParaRPr lang="fr-FR" sz="1400">
                  <a:solidFill>
                    <a:srgbClr val="0000FF"/>
                  </a:solidFill>
                  <a:latin typeface="Calibri" pitchFamily="34" charset="0"/>
                </a:endParaRPr>
              </a:p>
              <a:p>
                <a:pPr eaLnBrk="0" hangingPunct="0"/>
                <a:r>
                  <a:rPr lang="fr-FR">
                    <a:solidFill>
                      <a:srgbClr val="0000FF"/>
                    </a:solidFill>
                    <a:latin typeface="Calibri" pitchFamily="34" charset="0"/>
                  </a:rPr>
                  <a:t>Commune n’ayant notifié </a:t>
                </a:r>
              </a:p>
              <a:p>
                <a:pPr eaLnBrk="0" hangingPunct="0"/>
                <a:r>
                  <a:rPr lang="fr-FR" b="1">
                    <a:solidFill>
                      <a:srgbClr val="0000FF"/>
                    </a:solidFill>
                    <a:latin typeface="Calibri" pitchFamily="34" charset="0"/>
                  </a:rPr>
                  <a:t>aucun cas </a:t>
                </a:r>
                <a:r>
                  <a:rPr lang="fr-FR">
                    <a:solidFill>
                      <a:srgbClr val="0000FF"/>
                    </a:solidFill>
                    <a:latin typeface="Calibri" pitchFamily="34" charset="0"/>
                  </a:rPr>
                  <a:t>de PFA </a:t>
                </a:r>
              </a:p>
              <a:p>
                <a:pPr>
                  <a:spcBef>
                    <a:spcPct val="50000"/>
                  </a:spcBef>
                </a:pPr>
                <a:endParaRPr lang="fr-FR">
                  <a:latin typeface="Calibri" pitchFamily="34" charset="0"/>
                </a:endParaRPr>
              </a:p>
            </p:txBody>
          </p:sp>
          <p:sp>
            <p:nvSpPr>
              <p:cNvPr id="10255" name="Oval 676"/>
              <p:cNvSpPr>
                <a:spLocks noChangeArrowheads="1"/>
              </p:cNvSpPr>
              <p:nvPr/>
            </p:nvSpPr>
            <p:spPr bwMode="auto">
              <a:xfrm>
                <a:off x="2643174" y="4214819"/>
                <a:ext cx="214313" cy="214313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>
                  <a:latin typeface="Calibri" pitchFamily="34" charset="0"/>
                </a:endParaRPr>
              </a:p>
            </p:txBody>
          </p:sp>
          <p:sp>
            <p:nvSpPr>
              <p:cNvPr id="10256" name="Text Box 23"/>
              <p:cNvSpPr txBox="1">
                <a:spLocks noChangeArrowheads="1"/>
              </p:cNvSpPr>
              <p:nvPr/>
            </p:nvSpPr>
            <p:spPr bwMode="auto">
              <a:xfrm>
                <a:off x="2928926" y="4130683"/>
                <a:ext cx="1728788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>
                    <a:solidFill>
                      <a:srgbClr val="0000FF"/>
                    </a:solidFill>
                    <a:latin typeface="Calibri" pitchFamily="34" charset="0"/>
                  </a:rPr>
                  <a:t>Cas PVS 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500063" y="2928938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4000" b="1" dirty="0" smtClean="0"/>
              <a:t>PERFORMANCE SURVEILLANCE PFA AU BENIN JUIN 2011</a:t>
            </a:r>
            <a:endParaRPr lang="fr-FR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 smtClean="0"/>
              <a:t>PERFORMANCES DE LA SURVEILLANCE DES PFA  AU BENIN  : JUIN 2011</a:t>
            </a:r>
            <a:endParaRPr lang="fr-FR" sz="32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28596" y="1396997"/>
          <a:ext cx="8215371" cy="4970030"/>
        </p:xfrm>
        <a:graphic>
          <a:graphicData uri="http://schemas.openxmlformats.org/drawingml/2006/table">
            <a:tbl>
              <a:tblPr/>
              <a:tblGrid>
                <a:gridCol w="2452350"/>
                <a:gridCol w="1640008"/>
                <a:gridCol w="1026921"/>
                <a:gridCol w="817450"/>
                <a:gridCol w="776577"/>
                <a:gridCol w="551779"/>
                <a:gridCol w="950286"/>
              </a:tblGrid>
              <a:tr h="176999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6865" marR="6865" marT="68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Estimat.</a:t>
                      </a:r>
                    </a:p>
                  </a:txBody>
                  <a:tcPr marL="6865" marR="6865" marT="68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Nb de cas 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latin typeface="Arial"/>
                        </a:rPr>
                        <a:t>Cas de PFA avec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99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 </a:t>
                      </a:r>
                    </a:p>
                  </a:txBody>
                  <a:tcPr marL="6865" marR="6865" marT="68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2011</a:t>
                      </a:r>
                    </a:p>
                  </a:txBody>
                  <a:tcPr marL="6865" marR="6865" marT="68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de PFA 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latin typeface="Arial"/>
                        </a:rPr>
                        <a:t>Nb de cas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latin typeface="Arial"/>
                        </a:rPr>
                        <a:t>Taux de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latin typeface="Arial"/>
                        </a:rPr>
                        <a:t>2 éch. de selles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99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DEPARTEMENTS</a:t>
                      </a:r>
                    </a:p>
                  </a:txBody>
                  <a:tcPr marL="6865" marR="6865" marT="68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&lt;15 ans</a:t>
                      </a:r>
                    </a:p>
                  </a:txBody>
                  <a:tcPr marL="6865" marR="6865" marT="68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 attend.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latin typeface="Arial"/>
                        </a:rPr>
                        <a:t>de PFA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latin typeface="Arial"/>
                        </a:rPr>
                        <a:t>PFA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latin typeface="Arial"/>
                        </a:rPr>
                        <a:t>dans les 14 j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999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6865" marR="6865" marT="68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(millions)</a:t>
                      </a:r>
                    </a:p>
                  </a:txBody>
                  <a:tcPr marL="6865" marR="6865" marT="686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par an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latin typeface="Arial"/>
                        </a:rPr>
                        <a:t>notifiés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latin typeface="Arial"/>
                        </a:rPr>
                        <a:t>non polio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latin typeface="Arial"/>
                        </a:rPr>
                        <a:t>(0-14j)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>
                          <a:latin typeface="Arial"/>
                        </a:rPr>
                        <a:t>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ATACORA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345 847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8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8000"/>
                          </a:solidFill>
                          <a:latin typeface="Arial"/>
                        </a:rPr>
                        <a:t>4.6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100%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DONGA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220 357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3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8000"/>
                          </a:solidFill>
                          <a:latin typeface="Arial"/>
                        </a:rPr>
                        <a:t>2.7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67%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ATLANTIQUE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504 643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4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1.6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75%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LITTORAL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418 667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3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1.4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100%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latin typeface="Arial"/>
                        </a:rPr>
                        <a:t>ALIBORI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328 018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3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1.8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100%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 BORGOU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455 851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9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7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8000"/>
                          </a:solidFill>
                          <a:latin typeface="Arial"/>
                        </a:rPr>
                        <a:t>3.1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100%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COUFFO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330 216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1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0.6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100%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MONO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226 636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1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0.9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100%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 OUEME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460 006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9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2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0.9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100%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PLATEAU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256 271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4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8000"/>
                          </a:solidFill>
                          <a:latin typeface="Arial"/>
                        </a:rPr>
                        <a:t>3.1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100%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COLLINES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337 353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3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1.8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100%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ZOU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377 659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6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8000"/>
                          </a:solidFill>
                          <a:latin typeface="Arial"/>
                        </a:rPr>
                        <a:t>3.2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83%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  <a:tr h="3051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latin typeface="Arial"/>
                        </a:rPr>
                        <a:t>TOTAL BENIN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4261525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latin typeface="Arial"/>
                        </a:rPr>
                        <a:t>85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latin typeface="Arial"/>
                        </a:rPr>
                        <a:t>45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>
                          <a:solidFill>
                            <a:srgbClr val="008000"/>
                          </a:solidFill>
                          <a:latin typeface="Arial"/>
                        </a:rPr>
                        <a:t>2.1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latin typeface="Arial"/>
                        </a:rPr>
                        <a:t>42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latin typeface="Arial"/>
                        </a:rPr>
                        <a:t>93%</a:t>
                      </a:r>
                    </a:p>
                  </a:txBody>
                  <a:tcPr marL="6865" marR="6865" marT="68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36649" y="1142984"/>
            <a:ext cx="7421565" cy="823913"/>
          </a:xfrm>
        </p:spPr>
        <p:txBody>
          <a:bodyPr>
            <a:normAutofit fontScale="90000"/>
          </a:bodyPr>
          <a:lstStyle/>
          <a:p>
            <a:r>
              <a:rPr lang="fr-FR" sz="2800" dirty="0" smtClean="0">
                <a:solidFill>
                  <a:srgbClr val="C00000"/>
                </a:solidFill>
              </a:rPr>
              <a:t>PEV DE ROUTINE: POLIO3/DTCHEPB+Hib3 </a:t>
            </a:r>
            <a:r>
              <a:rPr lang="fr-FR" sz="2800" dirty="0">
                <a:solidFill>
                  <a:srgbClr val="C00000"/>
                </a:solidFill>
              </a:rPr>
              <a:t>: 2009/2010</a:t>
            </a:r>
            <a:endParaRPr lang="fr-FR" dirty="0">
              <a:solidFill>
                <a:srgbClr val="C00000"/>
              </a:solidFill>
            </a:endParaRPr>
          </a:p>
        </p:txBody>
      </p:sp>
      <p:pic>
        <p:nvPicPr>
          <p:cNvPr id="8198" name="Picture 6" descr="MapDTC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93888" y="2071678"/>
            <a:ext cx="4707235" cy="4568835"/>
          </a:xfrm>
          <a:prstGeom prst="rect">
            <a:avLst/>
          </a:prstGeom>
          <a:noFill/>
        </p:spPr>
      </p:pic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932363" y="4292600"/>
            <a:ext cx="158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003800" y="2636838"/>
            <a:ext cx="316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5076825" y="2205038"/>
            <a:ext cx="3240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4859338" y="1700213"/>
            <a:ext cx="2592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pic>
        <p:nvPicPr>
          <p:cNvPr id="8210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6666" y="2000240"/>
            <a:ext cx="4955400" cy="4629160"/>
          </a:xfrm>
          <a:prstGeom prst="rect">
            <a:avLst/>
          </a:prstGeom>
          <a:noFill/>
        </p:spPr>
      </p:pic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1258888" y="2133600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2009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5724525" y="1989138"/>
            <a:ext cx="9350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/>
              <a:t>2010</a:t>
            </a:r>
          </a:p>
        </p:txBody>
      </p:sp>
      <p:sp>
        <p:nvSpPr>
          <p:cNvPr id="8216" name="Oval 24"/>
          <p:cNvSpPr>
            <a:spLocks noChangeArrowheads="1"/>
          </p:cNvSpPr>
          <p:nvPr/>
        </p:nvSpPr>
        <p:spPr bwMode="auto">
          <a:xfrm>
            <a:off x="3643305" y="4643446"/>
            <a:ext cx="417525" cy="225417"/>
          </a:xfrm>
          <a:prstGeom prst="ellipse">
            <a:avLst/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217" name="Oval 25"/>
          <p:cNvSpPr>
            <a:spLocks noChangeArrowheads="1"/>
          </p:cNvSpPr>
          <p:nvPr/>
        </p:nvSpPr>
        <p:spPr bwMode="auto">
          <a:xfrm>
            <a:off x="3632203" y="5157788"/>
            <a:ext cx="431800" cy="2159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219" name="Oval 27"/>
          <p:cNvSpPr>
            <a:spLocks noChangeArrowheads="1"/>
          </p:cNvSpPr>
          <p:nvPr/>
        </p:nvSpPr>
        <p:spPr bwMode="auto">
          <a:xfrm>
            <a:off x="3692539" y="5661025"/>
            <a:ext cx="4318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4484701" y="4581525"/>
            <a:ext cx="1511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dirty="0" smtClean="0"/>
              <a:t>COUV:  &gt; à 93</a:t>
            </a:r>
            <a:r>
              <a:rPr lang="fr-FR" sz="1400" dirty="0"/>
              <a:t>%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4411676" y="5084763"/>
            <a:ext cx="1873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dirty="0"/>
              <a:t>COUV </a:t>
            </a:r>
            <a:r>
              <a:rPr lang="fr-FR" sz="1400" dirty="0" smtClean="0"/>
              <a:t>: 50% </a:t>
            </a:r>
            <a:r>
              <a:rPr lang="fr-FR" sz="1400" dirty="0"/>
              <a:t>à 93%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4411676" y="5643578"/>
            <a:ext cx="16605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dirty="0" smtClean="0"/>
              <a:t>COUV:  &lt; à 50</a:t>
            </a:r>
            <a:r>
              <a:rPr lang="fr-FR" sz="1400" dirty="0"/>
              <a:t>%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166668" y="4724400"/>
            <a:ext cx="176212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 smtClean="0"/>
              <a:t>41</a:t>
            </a:r>
            <a:r>
              <a:rPr lang="fr-FR" dirty="0" smtClean="0"/>
              <a:t> Communes: CV &gt; 93%</a:t>
            </a:r>
          </a:p>
          <a:p>
            <a:pPr>
              <a:spcBef>
                <a:spcPct val="50000"/>
              </a:spcBef>
            </a:pPr>
            <a:r>
              <a:rPr lang="fr-FR" b="1" dirty="0" smtClean="0"/>
              <a:t>36</a:t>
            </a:r>
            <a:r>
              <a:rPr lang="fr-FR" dirty="0" smtClean="0"/>
              <a:t> Communes: CV entre </a:t>
            </a:r>
          </a:p>
          <a:p>
            <a:pPr>
              <a:spcBef>
                <a:spcPct val="50000"/>
              </a:spcBef>
            </a:pPr>
            <a:r>
              <a:rPr lang="fr-FR" dirty="0" smtClean="0"/>
              <a:t>50% et 93%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571472" y="428604"/>
            <a:ext cx="792961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dirty="0" smtClean="0"/>
              <a:t>PERFORMANCE DU PEV EN 2010</a:t>
            </a:r>
            <a:endParaRPr lang="fr-FR" sz="4400" dirty="0"/>
          </a:p>
        </p:txBody>
      </p: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7239030" y="4603632"/>
            <a:ext cx="176212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 smtClean="0"/>
              <a:t>48</a:t>
            </a:r>
            <a:r>
              <a:rPr lang="fr-FR" dirty="0" smtClean="0"/>
              <a:t> Communes: CV &gt; 93%</a:t>
            </a:r>
          </a:p>
          <a:p>
            <a:pPr>
              <a:spcBef>
                <a:spcPct val="50000"/>
              </a:spcBef>
            </a:pPr>
            <a:r>
              <a:rPr lang="fr-FR" b="1" dirty="0" smtClean="0"/>
              <a:t>29</a:t>
            </a:r>
            <a:r>
              <a:rPr lang="fr-FR" dirty="0" smtClean="0"/>
              <a:t> Communes: CV entre </a:t>
            </a:r>
          </a:p>
          <a:p>
            <a:pPr>
              <a:spcBef>
                <a:spcPct val="50000"/>
              </a:spcBef>
            </a:pPr>
            <a:r>
              <a:rPr lang="fr-FR" dirty="0" smtClean="0"/>
              <a:t>50% et 93%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Map2 CVAC V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348006"/>
            <a:ext cx="4357685" cy="4070247"/>
          </a:xfrm>
          <a:prstGeom prst="rect">
            <a:avLst/>
          </a:prstGeom>
          <a:noFill/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2428868"/>
            <a:ext cx="5499352" cy="3973511"/>
          </a:xfrm>
          <a:prstGeom prst="rect">
            <a:avLst/>
          </a:prstGeom>
          <a:noFill/>
        </p:spPr>
      </p:pic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692275" y="2420938"/>
            <a:ext cx="9350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2009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867400" y="2420938"/>
            <a:ext cx="86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2010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716463" y="4652963"/>
            <a:ext cx="1223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1214414" y="1142984"/>
            <a:ext cx="7064375" cy="823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fr-FR" sz="2800" dirty="0" smtClean="0"/>
              <a:t>PEV DE ROUTINE: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VAR : Novembre, 2009/2010</a:t>
            </a:r>
            <a:endParaRPr kumimoji="0" lang="fr-F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4859338" y="1700213"/>
            <a:ext cx="2592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571472" y="428604"/>
            <a:ext cx="792961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dirty="0" smtClean="0"/>
              <a:t>PERFORMANCE DU PEV EN 2010</a:t>
            </a:r>
            <a:endParaRPr lang="fr-FR" sz="4400" dirty="0"/>
          </a:p>
        </p:txBody>
      </p:sp>
      <p:sp>
        <p:nvSpPr>
          <p:cNvPr id="21" name="Oval 24"/>
          <p:cNvSpPr>
            <a:spLocks noChangeArrowheads="1"/>
          </p:cNvSpPr>
          <p:nvPr/>
        </p:nvSpPr>
        <p:spPr bwMode="auto">
          <a:xfrm>
            <a:off x="3579798" y="4695851"/>
            <a:ext cx="500066" cy="225417"/>
          </a:xfrm>
          <a:prstGeom prst="ellipse">
            <a:avLst/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" name="Oval 25"/>
          <p:cNvSpPr>
            <a:spLocks noChangeArrowheads="1"/>
          </p:cNvSpPr>
          <p:nvPr/>
        </p:nvSpPr>
        <p:spPr bwMode="auto">
          <a:xfrm>
            <a:off x="3640134" y="5210193"/>
            <a:ext cx="431800" cy="2159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Oval 27"/>
          <p:cNvSpPr>
            <a:spLocks noChangeArrowheads="1"/>
          </p:cNvSpPr>
          <p:nvPr/>
        </p:nvSpPr>
        <p:spPr bwMode="auto">
          <a:xfrm>
            <a:off x="3643306" y="5713430"/>
            <a:ext cx="4318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484701" y="4643446"/>
            <a:ext cx="1511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dirty="0" smtClean="0"/>
              <a:t>COUV:  &gt; à 93</a:t>
            </a:r>
            <a:r>
              <a:rPr lang="fr-FR" sz="1400" dirty="0"/>
              <a:t>%</a:t>
            </a: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4411676" y="5195902"/>
            <a:ext cx="1873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dirty="0"/>
              <a:t>COUV </a:t>
            </a:r>
            <a:r>
              <a:rPr lang="fr-FR" sz="1400" dirty="0" smtClean="0"/>
              <a:t>: 50% </a:t>
            </a:r>
            <a:r>
              <a:rPr lang="fr-FR" sz="1400" dirty="0"/>
              <a:t>à 93%</a:t>
            </a:r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4411676" y="5692991"/>
            <a:ext cx="16605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dirty="0" smtClean="0"/>
              <a:t>COUV:  &lt; à 50</a:t>
            </a:r>
            <a:r>
              <a:rPr lang="fr-FR" sz="1400" dirty="0"/>
              <a:t>%</a:t>
            </a: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238106" y="4317880"/>
            <a:ext cx="176212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 smtClean="0"/>
              <a:t>51 Communes: CV &gt; 93%</a:t>
            </a:r>
          </a:p>
          <a:p>
            <a:pPr>
              <a:spcBef>
                <a:spcPct val="50000"/>
              </a:spcBef>
            </a:pPr>
            <a:r>
              <a:rPr lang="fr-FR" dirty="0" smtClean="0"/>
              <a:t>26 Communes: CV entre </a:t>
            </a:r>
          </a:p>
          <a:p>
            <a:pPr>
              <a:spcBef>
                <a:spcPct val="50000"/>
              </a:spcBef>
            </a:pPr>
            <a:r>
              <a:rPr lang="fr-FR" dirty="0" smtClean="0"/>
              <a:t>50% et 93%</a:t>
            </a:r>
            <a:endParaRPr lang="fr-FR" dirty="0"/>
          </a:p>
        </p:txBody>
      </p: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7286644" y="4532194"/>
            <a:ext cx="176212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 smtClean="0"/>
              <a:t>34 Communes: CV &gt; 93%</a:t>
            </a:r>
          </a:p>
          <a:p>
            <a:pPr>
              <a:spcBef>
                <a:spcPct val="50000"/>
              </a:spcBef>
            </a:pPr>
            <a:r>
              <a:rPr lang="fr-FR" dirty="0" smtClean="0"/>
              <a:t>43 Communes: CV entre </a:t>
            </a:r>
          </a:p>
          <a:p>
            <a:pPr>
              <a:spcBef>
                <a:spcPct val="50000"/>
              </a:spcBef>
            </a:pPr>
            <a:r>
              <a:rPr lang="fr-FR" dirty="0" smtClean="0"/>
              <a:t>50% et 93%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 smtClean="0"/>
              <a:t>EVOLUTION DES COUVERTURES VACCINALES DE 1990 À 2011 AU BÉNIN</a:t>
            </a:r>
            <a:endParaRPr lang="fr-FR" sz="3600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14348" y="1643050"/>
          <a:ext cx="7858180" cy="3857652"/>
        </p:xfrm>
        <a:graphic>
          <a:graphicData uri="http://schemas.openxmlformats.org/presentationml/2006/ole">
            <p:oleObj spid="_x0000_s3074" name="Graphique" r:id="rId3" imgW="5343525" imgH="2838450" progId="Excel.Sheet.8">
              <p:embed/>
            </p:oleObj>
          </a:graphicData>
        </a:graphic>
      </p:graphicFrame>
      <p:sp>
        <p:nvSpPr>
          <p:cNvPr id="4" name="Rectangle 3"/>
          <p:cNvSpPr/>
          <p:nvPr/>
        </p:nvSpPr>
        <p:spPr>
          <a:xfrm>
            <a:off x="857224" y="6000768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smtClean="0"/>
              <a:t>Figure :</a:t>
            </a:r>
            <a:r>
              <a:rPr lang="fr-FR" b="1" smtClean="0"/>
              <a:t> </a:t>
            </a:r>
            <a:r>
              <a:rPr lang="fr-FR" b="1" dirty="0" smtClean="0"/>
              <a:t>évolution des couvertures vaccinales de 1990 à 2011 au Bénin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3600" dirty="0" smtClean="0"/>
              <a:t>CAS DE POLIO VIRUS SAUVAGE 2009/2010 EN AFRIQUE</a:t>
            </a:r>
            <a:endParaRPr lang="fr-FR" sz="3600" dirty="0"/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" y="1762125"/>
            <a:ext cx="7872413" cy="459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DISTRIBUTION DES CAS DE PVS REPORTÉS DANS LA RÉGION AFRICAINE EN 2010 ET 2011 DE LA S1-S25 </a:t>
            </a:r>
            <a:endParaRPr lang="fr-FR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0125" y="1781176"/>
            <a:ext cx="8135280" cy="4219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500063" y="2928938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4000" b="1" smtClean="0"/>
              <a:t>PERFORMANCE SURVEILLANCE PFA AU BENIN 2010</a:t>
            </a:r>
            <a:endParaRPr lang="fr-FR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CA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TAUX DE PFA NON POLIO 2010 PAR DÉPARTEMENT</a:t>
            </a:r>
            <a:endParaRPr lang="fr-FR" sz="3600" dirty="0"/>
          </a:p>
        </p:txBody>
      </p:sp>
      <p:graphicFrame>
        <p:nvGraphicFramePr>
          <p:cNvPr id="4" name="Graphique 3"/>
          <p:cNvGraphicFramePr/>
          <p:nvPr/>
        </p:nvGraphicFramePr>
        <p:xfrm>
          <a:off x="571472" y="1500174"/>
          <a:ext cx="764386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692275" y="1571612"/>
            <a:ext cx="9350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2009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351606" y="1704966"/>
            <a:ext cx="86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/>
              <a:t>2010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716463" y="4652963"/>
            <a:ext cx="1223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4859338" y="1700213"/>
            <a:ext cx="2592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19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fr-FR" sz="3600" dirty="0" smtClean="0"/>
              <a:t>CAS DE PFA NON POLIO RAPPORTÉS PAR DÉPARTEMENT 2009/2010</a:t>
            </a:r>
            <a:endParaRPr lang="fr-FR" sz="3600" dirty="0"/>
          </a:p>
        </p:txBody>
      </p:sp>
      <p:pic>
        <p:nvPicPr>
          <p:cNvPr id="20" name="Image 7" descr="Carte Tx PFA NP 2009 VF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80155" y="2143116"/>
            <a:ext cx="5918488" cy="4071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Image 6" descr="Carte PFA NP 2010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9119" y="2071678"/>
            <a:ext cx="5807921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e 30"/>
          <p:cNvGrpSpPr/>
          <p:nvPr/>
        </p:nvGrpSpPr>
        <p:grpSpPr>
          <a:xfrm>
            <a:off x="3579798" y="4643446"/>
            <a:ext cx="2416203" cy="1451914"/>
            <a:chOff x="3579798" y="4643446"/>
            <a:chExt cx="2416203" cy="1451914"/>
          </a:xfrm>
        </p:grpSpPr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3579798" y="4695851"/>
              <a:ext cx="500066" cy="225417"/>
            </a:xfrm>
            <a:prstGeom prst="ellipse">
              <a:avLst/>
            </a:prstGeom>
            <a:solidFill>
              <a:srgbClr val="3399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" name="Oval 27"/>
            <p:cNvSpPr>
              <a:spLocks noChangeArrowheads="1"/>
            </p:cNvSpPr>
            <p:nvPr/>
          </p:nvSpPr>
          <p:spPr bwMode="auto">
            <a:xfrm>
              <a:off x="3643306" y="5713430"/>
              <a:ext cx="431800" cy="2159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4" name="Text Box 28"/>
            <p:cNvSpPr txBox="1">
              <a:spLocks noChangeArrowheads="1"/>
            </p:cNvSpPr>
            <p:nvPr/>
          </p:nvSpPr>
          <p:spPr bwMode="auto">
            <a:xfrm>
              <a:off x="4484701" y="4643446"/>
              <a:ext cx="15113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400" dirty="0" smtClean="0"/>
                <a:t>Taux de PFA NP:  &gt; à  2 pour 100 000 </a:t>
              </a:r>
              <a:endParaRPr lang="fr-FR" sz="1400" dirty="0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4429124" y="5572140"/>
              <a:ext cx="15113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1400" dirty="0" smtClean="0"/>
                <a:t>Taux de PFA NP:  &lt; à  2 pour 100 000 </a:t>
              </a:r>
              <a:endParaRPr lang="fr-FR" sz="1400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</TotalTime>
  <Words>449</Words>
  <Application>Microsoft Office PowerPoint</Application>
  <PresentationFormat>Affichage à l'écran (4:3)</PresentationFormat>
  <Paragraphs>166</Paragraphs>
  <Slides>12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Thème Office</vt:lpstr>
      <vt:lpstr>Graphique</vt:lpstr>
      <vt:lpstr>PERFORMANCE PEV  ET PFA 2010 </vt:lpstr>
      <vt:lpstr>PEV DE ROUTINE: POLIO3/DTCHEPB+Hib3 : 2009/2010</vt:lpstr>
      <vt:lpstr>Diapositive 3</vt:lpstr>
      <vt:lpstr>EVOLUTION DES COUVERTURES VACCINALES DE 1990 À 2011 AU BÉNIN</vt:lpstr>
      <vt:lpstr>CAS DE POLIO VIRUS SAUVAGE 2009/2010 EN AFRIQUE</vt:lpstr>
      <vt:lpstr>DISTRIBUTION DES CAS DE PVS REPORTÉS DANS LA RÉGION AFRICAINE EN 2010 ET 2011 DE LA S1-S25 </vt:lpstr>
      <vt:lpstr>PERFORMANCE SURVEILLANCE PFA AU BENIN 2010</vt:lpstr>
      <vt:lpstr>TAUX DE PFA NON POLIO 2010 PAR DÉPARTEMENT</vt:lpstr>
      <vt:lpstr>CAS DE PFA NON POLIO RAPPORTÉS PAR DÉPARTEMENT 2009/2010</vt:lpstr>
      <vt:lpstr>CAS DE PVS AU BÉNIN 2009/2010</vt:lpstr>
      <vt:lpstr>PERFORMANCE SURVEILLANCE PFA AU BENIN JUIN 2011</vt:lpstr>
      <vt:lpstr>PERFORMANCES DE LA SURVEILLANCE DES PFA  AU BENIN  : JUIN 2011</vt:lpstr>
    </vt:vector>
  </TitlesOfParts>
  <Company>SL/DNPEV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PREPARATIFS JNV POLIO  AVRIL &amp; MAI 2011 AU BENIN</dc:title>
  <dc:creator>Dr GLELE</dc:creator>
  <cp:lastModifiedBy> </cp:lastModifiedBy>
  <cp:revision>86</cp:revision>
  <dcterms:created xsi:type="dcterms:W3CDTF">2011-02-23T15:28:29Z</dcterms:created>
  <dcterms:modified xsi:type="dcterms:W3CDTF">2011-12-27T17:43:41Z</dcterms:modified>
</cp:coreProperties>
</file>