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4" r:id="rId2"/>
    <p:sldId id="281" r:id="rId3"/>
    <p:sldId id="282" r:id="rId4"/>
    <p:sldId id="283" r:id="rId5"/>
    <p:sldId id="292" r:id="rId6"/>
    <p:sldId id="293" r:id="rId7"/>
    <p:sldId id="276" r:id="rId8"/>
    <p:sldId id="295" r:id="rId9"/>
    <p:sldId id="294" r:id="rId10"/>
    <p:sldId id="278" r:id="rId11"/>
    <p:sldId id="260" r:id="rId12"/>
    <p:sldId id="266" r:id="rId13"/>
    <p:sldId id="285" r:id="rId14"/>
    <p:sldId id="267" r:id="rId15"/>
    <p:sldId id="268" r:id="rId16"/>
    <p:sldId id="288" r:id="rId17"/>
    <p:sldId id="290" r:id="rId18"/>
    <p:sldId id="291" r:id="rId19"/>
    <p:sldId id="269" r:id="rId20"/>
    <p:sldId id="289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617" autoAdjust="0"/>
  </p:normalViewPr>
  <p:slideViewPr>
    <p:cSldViewPr>
      <p:cViewPr varScale="1">
        <p:scale>
          <a:sx n="69" d="100"/>
          <a:sy n="69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Dr\Bureau\Resultats%201er%20passage%20JNV%20mai%202011VF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fIGURE%20jnv%20mAI%202011l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nalyse%20des%20donn&#233;es%20IM%20OK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Dr\Bureau\Analyse%20des%20donn&#233;es%20IM%20OK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r\Bureau\DNPEV\2011\CAMPAGNES\JNV%202011\Pr&#233;paratifs%20des%20JNV%202011\Resultats%20JNV%20_2011\R&#233;sultats%20MonitoringJNV%20Mai%202011%20B&#233;nin\Independent%20Monitoring%20Data%20Template%20JNV%20polio%20mai%202011%20B&#233;nin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r\Bureau\Resultats%201er%20passage%20JNV%20mai%202011VF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hPercent val="5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7315436241610723E-2"/>
          <c:y val="0.13565533673879374"/>
          <c:w val="0.8130872703412072"/>
          <c:h val="0.6727861922226267"/>
        </c:manualLayout>
      </c:layout>
      <c:bar3DChart>
        <c:barDir val="col"/>
        <c:grouping val="clustered"/>
        <c:ser>
          <c:idx val="1"/>
          <c:order val="0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calcul'!$B$5,'Table de calcul'!$B$15,'Table de calcul'!$B$20,'Table de calcul'!$B$29,'Table de calcul'!$B$37,'Table de calcul'!$B$44,'Table de calcul'!$B$53,'Table de calcul'!$B$60,'Table de calcul'!$B$67,'Table de calcul'!$B$79,'Table de calcul'!$B$85,'Table de calcul'!$B$92,'Table de calcul'!$B$103)</c:f>
            </c:numRef>
          </c:val>
        </c:ser>
        <c:ser>
          <c:idx val="2"/>
          <c:order val="1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calcul'!$C$5,'Table de calcul'!$C$15,'Table de calcul'!$C$20,'Table de calcul'!$C$29,'Table de calcul'!$C$37,'Table de calcul'!$C$44,'Table de calcul'!$C$53,'Table de calcul'!$C$60,'Table de calcul'!$C$67,'Table de calcul'!$C$79,'Table de calcul'!$C$85,'Table de calcul'!$C$92,'Table de calcul'!$C$103)</c:f>
            </c:numRef>
          </c:val>
          <c:shape val="box"/>
        </c:ser>
        <c:ser>
          <c:idx val="3"/>
          <c:order val="2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calcul'!$D$5,'Table de calcul'!$D$15,'Table de calcul'!$D$20,'Table de calcul'!$D$29,'Table de calcul'!$D$37,'Table de calcul'!$D$44,'Table de calcul'!$D$53,'Table de calcul'!$D$60,'Table de calcul'!$D$67,'Table de calcul'!$D$79,'Table de calcul'!$D$85,'Table de calcul'!$D$92,'Table de calcul'!$D$103)</c:f>
            </c:numRef>
          </c:val>
          <c:shape val="box"/>
        </c:ser>
        <c:ser>
          <c:idx val="4"/>
          <c:order val="3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calcul'!$E$5,'Table de calcul'!$E$15,'Table de calcul'!$E$20,'Table de calcul'!$E$29,'Table de calcul'!$E$37,'Table de calcul'!$E$44,'Table de calcul'!$E$53,'Table de calcul'!$E$60,'Table de calcul'!$E$67,'Table de calcul'!$E$79,'Table de calcul'!$E$85,'Table de calcul'!$E$92,'Table de calcul'!$E$103)</c:f>
            </c:numRef>
          </c:val>
          <c:shape val="box"/>
        </c:ser>
        <c:ser>
          <c:idx val="5"/>
          <c:order val="4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calcul'!$F$5,'Table de calcul'!$F$15,'Table de calcul'!$F$20,'Table de calcul'!$F$29,'Table de calcul'!$F$37,'Table de calcul'!$F$44,'Table de calcul'!$F$53,'Table de calcul'!$F$60,'Table de calcul'!$F$67,'Table de calcul'!$F$79,'Table de calcul'!$F$85,'Table de calcul'!$F$92,'Table de calcul'!$F$103)</c:f>
            </c:numRef>
          </c:val>
          <c:shape val="box"/>
        </c:ser>
        <c:ser>
          <c:idx val="6"/>
          <c:order val="5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calcul'!$G$5,'Table de calcul'!$G$15,'Table de calcul'!$G$20,'Table de calcul'!$G$29,'Table de calcul'!$G$37,'Table de calcul'!$G$44,'Table de calcul'!$G$53,'Table de calcul'!$G$60,'Table de calcul'!$G$67,'Table de calcul'!$G$79,'Table de calcul'!$G$85,'Table de calcul'!$G$92,'Table de calcul'!$G$103)</c:f>
            </c:numRef>
          </c:val>
          <c:shape val="box"/>
        </c:ser>
        <c:ser>
          <c:idx val="7"/>
          <c:order val="6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calcul'!$H$5,'Table de calcul'!$H$15,'Table de calcul'!$H$20,'Table de calcul'!$H$29,'Table de calcul'!$H$37,'Table de calcul'!$H$44,'Table de calcul'!$H$53,'Table de calcul'!$H$60,'Table de calcul'!$H$67,'Table de calcul'!$H$79,'Table de calcul'!$H$85,'Table de calcul'!$H$92,'Table de calcul'!$H$103)</c:f>
            </c:numRef>
          </c:val>
          <c:shape val="box"/>
        </c:ser>
        <c:ser>
          <c:idx val="8"/>
          <c:order val="7"/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calcul'!$I$5,'Table de calcul'!$I$15,'Table de calcul'!$I$20,'Table de calcul'!$I$29,'Table de calcul'!$I$37,'Table de calcul'!$I$44,'Table de calcul'!$I$53,'Table de calcul'!$I$60,'Table de calcul'!$I$67,'Table de calcul'!$I$79,'Table de calcul'!$I$85,'Table de calcul'!$I$92,'Table de calcul'!$I$103)</c:f>
            </c:numRef>
          </c:val>
          <c:shape val="box"/>
        </c:ser>
        <c:ser>
          <c:idx val="0"/>
          <c:order val="8"/>
          <c:spPr>
            <a:pattFill prst="pct70">
              <a:fgClr>
                <a:srgbClr val="CCFFFF"/>
              </a:fgClr>
              <a:bgClr>
                <a:srgbClr val="008000"/>
              </a:bgClr>
            </a:pattFill>
            <a:ln w="12700">
              <a:solidFill>
                <a:srgbClr val="000000"/>
              </a:solidFill>
              <a:prstDash val="solid"/>
            </a:ln>
          </c:spPr>
          <c:cat>
            <c:strRef>
              <c:f>('Table de calcul'!$A$5,'Table de calcul'!$A$15,'Table de calcul'!$A$20,'Table de calcul'!$A$29,'Table de calcul'!$A$37,'Table de calcul'!$A$44,'Table de calcul'!$A$53,'Table de calcul'!$A$60,'Table de calcul'!$A$67,'Table de calcul'!$A$79,'Table de calcul'!$A$85,'Table de calcul'!$A$92,'Table de calcul'!$A$103)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('Table de calcul'!$J$5,'Table de calcul'!$J$15,'Table de calcul'!$J$20,'Table de calcul'!$J$29,'Table de calcul'!$J$37,'Table de calcul'!$J$44,'Table de calcul'!$J$53,'Table de calcul'!$J$60,'Table de calcul'!$J$67,'Table de calcul'!$J$79,'Table de calcul'!$J$85,'Table de calcul'!$J$92,'Table de calcul'!$J$103)</c:f>
              <c:numCache>
                <c:formatCode>0%</c:formatCode>
                <c:ptCount val="13"/>
                <c:pt idx="0">
                  <c:v>0.99866860181994577</c:v>
                </c:pt>
                <c:pt idx="1">
                  <c:v>1.0342619851009438</c:v>
                </c:pt>
                <c:pt idx="2">
                  <c:v>0.98866247926649009</c:v>
                </c:pt>
                <c:pt idx="3">
                  <c:v>0.93639139922718173</c:v>
                </c:pt>
                <c:pt idx="4">
                  <c:v>1.0238900087322838</c:v>
                </c:pt>
                <c:pt idx="5">
                  <c:v>0.97052988627760128</c:v>
                </c:pt>
                <c:pt idx="6">
                  <c:v>0.98818603417041351</c:v>
                </c:pt>
                <c:pt idx="7">
                  <c:v>0.94225814539119179</c:v>
                </c:pt>
                <c:pt idx="8">
                  <c:v>0.9887121915963033</c:v>
                </c:pt>
                <c:pt idx="9">
                  <c:v>0.93338976358891335</c:v>
                </c:pt>
                <c:pt idx="10">
                  <c:v>0.94685116824198101</c:v>
                </c:pt>
                <c:pt idx="11">
                  <c:v>0.99237150385173656</c:v>
                </c:pt>
                <c:pt idx="12">
                  <c:v>0.98143206479860157</c:v>
                </c:pt>
              </c:numCache>
            </c:numRef>
          </c:val>
        </c:ser>
        <c:shape val="cylinder"/>
        <c:axId val="79209216"/>
        <c:axId val="79210752"/>
        <c:axId val="0"/>
      </c:bar3DChart>
      <c:catAx>
        <c:axId val="792092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312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210752"/>
        <c:crossesAt val="0.1"/>
        <c:auto val="1"/>
        <c:lblAlgn val="ctr"/>
        <c:lblOffset val="100"/>
        <c:tickLblSkip val="1"/>
        <c:tickMarkSkip val="1"/>
      </c:catAx>
      <c:valAx>
        <c:axId val="79210752"/>
        <c:scaling>
          <c:orientation val="minMax"/>
          <c:max val="1"/>
          <c:min val="5.0000000000000079E-2"/>
        </c:scaling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209216"/>
        <c:crosses val="autoZero"/>
        <c:crossBetween val="between"/>
        <c:majorUnit val="0.1"/>
        <c:minorUnit val="0.1"/>
      </c:valAx>
      <c:spPr>
        <a:solidFill>
          <a:srgbClr val="FFCC99"/>
        </a:solidFill>
        <a:ln w="25400">
          <a:noFill/>
        </a:ln>
      </c:spPr>
    </c:plotArea>
    <c:plotVisOnly val="1"/>
    <c:dispBlanksAs val="gap"/>
  </c:chart>
  <c:spPr>
    <a:solidFill>
      <a:srgbClr val="FFFFCC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hPercent val="5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604166666666666E-2"/>
          <c:y val="7.4450084602368904E-2"/>
          <c:w val="0.80833333333333335"/>
          <c:h val="0.71235194585448391"/>
        </c:manualLayout>
      </c:layout>
      <c:bar3DChart>
        <c:barDir val="col"/>
        <c:grouping val="clustered"/>
        <c:ser>
          <c:idx val="0"/>
          <c:order val="0"/>
          <c:tx>
            <c:strRef>
              <c:f>'COUVERTURE ADM-MONI'!$B$4</c:f>
              <c:strCache>
                <c:ptCount val="1"/>
                <c:pt idx="0">
                  <c:v>Cou Adm (%)</c:v>
                </c:pt>
              </c:strCache>
            </c:strRef>
          </c:tx>
          <c:spPr>
            <a:pattFill prst="trellis">
              <a:fgClr>
                <a:srgbClr val="3366FF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cat>
            <c:strRef>
              <c:f>'COUVERTURE ADM-MONI'!$A$5:$A$17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'COUVERTURE ADM-MONI'!$B$5:$B$17</c:f>
              <c:numCache>
                <c:formatCode>0%</c:formatCode>
                <c:ptCount val="13"/>
                <c:pt idx="0">
                  <c:v>1</c:v>
                </c:pt>
                <c:pt idx="1">
                  <c:v>1.03</c:v>
                </c:pt>
                <c:pt idx="2">
                  <c:v>0.99</c:v>
                </c:pt>
                <c:pt idx="3">
                  <c:v>0.94000000000000061</c:v>
                </c:pt>
                <c:pt idx="4">
                  <c:v>1.02</c:v>
                </c:pt>
                <c:pt idx="5">
                  <c:v>0.97000000000000064</c:v>
                </c:pt>
                <c:pt idx="6">
                  <c:v>0.99</c:v>
                </c:pt>
                <c:pt idx="7">
                  <c:v>0.94000000000000061</c:v>
                </c:pt>
                <c:pt idx="8">
                  <c:v>0.99</c:v>
                </c:pt>
                <c:pt idx="9">
                  <c:v>0.93</c:v>
                </c:pt>
                <c:pt idx="10">
                  <c:v>0.95000000000000062</c:v>
                </c:pt>
                <c:pt idx="11">
                  <c:v>0.99</c:v>
                </c:pt>
                <c:pt idx="12">
                  <c:v>0.98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'COUVERTURE ADM-MONI'!$C$4</c:f>
              <c:strCache>
                <c:ptCount val="1"/>
                <c:pt idx="0">
                  <c:v>Cou Moni(%)</c:v>
                </c:pt>
              </c:strCache>
            </c:strRef>
          </c:tx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'COUVERTURE ADM-MONI'!$A$5:$A$17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BORGOU</c:v>
                </c:pt>
                <c:pt idx="6">
                  <c:v>COUFFO</c:v>
                </c:pt>
                <c:pt idx="7">
                  <c:v>MONO</c:v>
                </c:pt>
                <c:pt idx="8">
                  <c:v>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BENIN</c:v>
                </c:pt>
              </c:strCache>
            </c:strRef>
          </c:cat>
          <c:val>
            <c:numRef>
              <c:f>'COUVERTURE ADM-MONI'!$C$5:$C$17</c:f>
              <c:numCache>
                <c:formatCode>0%</c:formatCode>
                <c:ptCount val="13"/>
                <c:pt idx="0">
                  <c:v>0.92</c:v>
                </c:pt>
                <c:pt idx="1">
                  <c:v>0.94000000000000061</c:v>
                </c:pt>
                <c:pt idx="2">
                  <c:v>0.84000000000000064</c:v>
                </c:pt>
                <c:pt idx="3">
                  <c:v>0.91</c:v>
                </c:pt>
                <c:pt idx="4">
                  <c:v>0.95000000000000062</c:v>
                </c:pt>
                <c:pt idx="5">
                  <c:v>0.97000000000000064</c:v>
                </c:pt>
                <c:pt idx="6">
                  <c:v>0.9</c:v>
                </c:pt>
                <c:pt idx="7">
                  <c:v>0.84000000000000064</c:v>
                </c:pt>
                <c:pt idx="8">
                  <c:v>0.86000000000000065</c:v>
                </c:pt>
                <c:pt idx="9">
                  <c:v>0.94000000000000061</c:v>
                </c:pt>
                <c:pt idx="10">
                  <c:v>0.88</c:v>
                </c:pt>
                <c:pt idx="11">
                  <c:v>0.96000000000000063</c:v>
                </c:pt>
                <c:pt idx="12">
                  <c:v>0.91</c:v>
                </c:pt>
              </c:numCache>
            </c:numRef>
          </c:val>
          <c:shape val="cylinder"/>
        </c:ser>
        <c:shape val="box"/>
        <c:axId val="79145600"/>
        <c:axId val="79151488"/>
        <c:axId val="0"/>
      </c:bar3DChart>
      <c:catAx>
        <c:axId val="7914560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252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151488"/>
        <c:crosses val="autoZero"/>
        <c:auto val="1"/>
        <c:lblAlgn val="ctr"/>
        <c:lblOffset val="100"/>
        <c:tickLblSkip val="1"/>
        <c:tickMarkSkip val="1"/>
      </c:catAx>
      <c:valAx>
        <c:axId val="79151488"/>
        <c:scaling>
          <c:orientation val="minMax"/>
          <c:max val="1.1499999999999977"/>
          <c:min val="0.05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14560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4479166666666666"/>
          <c:y val="5.0761421319797124E-3"/>
          <c:w val="0.30520833333333336"/>
          <c:h val="4.0609137055837574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8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fr-FR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32662192393736122"/>
          <c:y val="0.23857868020304568"/>
          <c:w val="0.33333333333333331"/>
          <c:h val="0.50423011844331644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spPr>
              <a:pattFill prst="smGrid">
                <a:fgClr>
                  <a:srgbClr val="008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pattFill prst="sphere">
                <a:fgClr>
                  <a:srgbClr val="0000FF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5.1789698162729693E-2"/>
                  <c:y val="-5.6627896132272759E-2"/>
                </c:manualLayout>
              </c:layout>
              <c:dLblPos val="bestFit"/>
              <c:showVal val="1"/>
              <c:showCatName val="1"/>
            </c:dLbl>
            <c:dLbl>
              <c:idx val="1"/>
              <c:layout>
                <c:manualLayout>
                  <c:x val="3.041054243219601E-2"/>
                  <c:y val="5.0041612818702313E-2"/>
                </c:manualLayout>
              </c:layout>
              <c:dLblPos val="bestFit"/>
              <c:showVal val="1"/>
              <c:showCatName val="1"/>
            </c:dLbl>
            <c:dLbl>
              <c:idx val="2"/>
              <c:layout>
                <c:manualLayout>
                  <c:x val="-4.6840332458442713E-2"/>
                  <c:y val="1.8786255778941399E-2"/>
                </c:manualLayout>
              </c:layout>
              <c:dLblPos val="bestFit"/>
              <c:showVal val="1"/>
              <c:showCatName val="1"/>
            </c:dLbl>
            <c:dLbl>
              <c:idx val="3"/>
              <c:layout>
                <c:manualLayout>
                  <c:x val="-2.1965551181102397E-2"/>
                  <c:y val="2.1656430002087628E-3"/>
                </c:manualLayout>
              </c:layout>
              <c:dLblPos val="bestFit"/>
              <c:showVal val="1"/>
              <c:showCatName val="1"/>
            </c:dLbl>
            <c:dLbl>
              <c:idx val="4"/>
              <c:layout>
                <c:manualLayout>
                  <c:x val="-5.1946084864391964E-2"/>
                  <c:y val="-8.5446172020376245E-4"/>
                </c:manualLayout>
              </c:layout>
              <c:dLblPos val="bestFit"/>
              <c:showVal val="1"/>
              <c:showCatName val="1"/>
            </c:dLbl>
            <c:dLbl>
              <c:idx val="5"/>
              <c:layout>
                <c:manualLayout>
                  <c:x val="-6.0859470691163604E-2"/>
                  <c:y val="-1.8522278623801475E-2"/>
                </c:manualLayout>
              </c:layout>
              <c:dLblPos val="bestFit"/>
              <c:showVal val="1"/>
              <c:showCatName val="1"/>
            </c:dLbl>
            <c:dLbl>
              <c:idx val="6"/>
              <c:layout>
                <c:manualLayout>
                  <c:x val="-6.8964348206474207E-2"/>
                  <c:y val="-1.9123599397791052E-2"/>
                </c:manualLayout>
              </c:layout>
              <c:dLblPos val="bestFit"/>
              <c:showVal val="1"/>
              <c:showCatName val="1"/>
            </c:dLbl>
            <c:dLbl>
              <c:idx val="7"/>
              <c:layout>
                <c:manualLayout>
                  <c:x val="-6.6904199475065609E-2"/>
                  <c:y val="-6.45592904947795E-2"/>
                </c:manualLayout>
              </c:layout>
              <c:dLblPos val="bestFit"/>
              <c:showVal val="1"/>
              <c:showCatName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fr-FR"/>
              </a:p>
            </c:txPr>
            <c:showVal val="1"/>
            <c:showCatName val="1"/>
            <c:showLeaderLines val="1"/>
          </c:dLbls>
          <c:cat>
            <c:strRef>
              <c:f>Données!$X$2:$AE$2</c:f>
              <c:strCache>
                <c:ptCount val="8"/>
                <c:pt idx="0">
                  <c:v>Radio</c:v>
                </c:pt>
                <c:pt idx="1">
                  <c:v>Crieurs publics</c:v>
                </c:pt>
                <c:pt idx="2">
                  <c:v>Eglise/Mosquée</c:v>
                </c:pt>
                <c:pt idx="3">
                  <c:v>Ecole</c:v>
                </c:pt>
                <c:pt idx="4">
                  <c:v>Agents santé/Vaccinateurs</c:v>
                </c:pt>
                <c:pt idx="5">
                  <c:v>Relais</c:v>
                </c:pt>
                <c:pt idx="6">
                  <c:v>Télévision</c:v>
                </c:pt>
                <c:pt idx="7">
                  <c:v>Autres</c:v>
                </c:pt>
              </c:strCache>
            </c:strRef>
          </c:cat>
          <c:val>
            <c:numRef>
              <c:f>Données!$X$96:$AE$96</c:f>
              <c:numCache>
                <c:formatCode>0%</c:formatCode>
                <c:ptCount val="8"/>
                <c:pt idx="0">
                  <c:v>0.38100236158488693</c:v>
                </c:pt>
                <c:pt idx="1">
                  <c:v>0.41681973235371333</c:v>
                </c:pt>
                <c:pt idx="2">
                  <c:v>4.2902125426397313E-2</c:v>
                </c:pt>
                <c:pt idx="3">
                  <c:v>2.5321437942797165E-2</c:v>
                </c:pt>
                <c:pt idx="4">
                  <c:v>9.3676200472317006E-2</c:v>
                </c:pt>
                <c:pt idx="5">
                  <c:v>4.3689320388349467E-2</c:v>
                </c:pt>
                <c:pt idx="6">
                  <c:v>0.12529519811073231</c:v>
                </c:pt>
                <c:pt idx="7">
                  <c:v>5.4578850695355459E-2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hPercent val="6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25400">
          <a:noFill/>
        </a:ln>
      </c:spPr>
    </c:sideWall>
    <c:backWall>
      <c:spPr>
        <a:solidFill>
          <a:srgbClr val="FFFFFF"/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522121815309997E-2"/>
          <c:y val="2.5770928758214476E-2"/>
          <c:w val="0.84787472035794187"/>
          <c:h val="0.82792207792207795"/>
        </c:manualLayout>
      </c:layout>
      <c:bar3DChart>
        <c:barDir val="col"/>
        <c:grouping val="clustered"/>
        <c:ser>
          <c:idx val="0"/>
          <c:order val="0"/>
          <c:spPr>
            <a:pattFill prst="solidDmnd">
              <a:fgClr>
                <a:srgbClr val="FF00FF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dPt>
            <c:idx val="12"/>
            <c:spPr>
              <a:pattFill prst="smCheck">
                <a:fgClr>
                  <a:srgbClr val="00FFFF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Données!$A$15:$A$94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Littoral</c:v>
                </c:pt>
                <c:pt idx="3">
                  <c:v>Atlantique</c:v>
                </c:pt>
                <c:pt idx="4">
                  <c:v>Borgou</c:v>
                </c:pt>
                <c:pt idx="5">
                  <c:v>Alibori</c:v>
                </c:pt>
                <c:pt idx="6">
                  <c:v>Couffo</c:v>
                </c:pt>
                <c:pt idx="7">
                  <c:v>Mono</c:v>
                </c:pt>
                <c:pt idx="8">
                  <c:v>Ouémé</c:v>
                </c:pt>
                <c:pt idx="9">
                  <c:v>Plateau</c:v>
                </c:pt>
                <c:pt idx="10">
                  <c:v>Zou</c:v>
                </c:pt>
                <c:pt idx="11">
                  <c:v>Collines</c:v>
                </c:pt>
                <c:pt idx="12">
                  <c:v>Bénin</c:v>
                </c:pt>
              </c:strCache>
            </c:strRef>
          </c:cat>
          <c:val>
            <c:numRef>
              <c:f>Données!$P$15:$P$94</c:f>
              <c:numCache>
                <c:formatCode>0%</c:formatCode>
                <c:ptCount val="13"/>
                <c:pt idx="0">
                  <c:v>0.75927889713679886</c:v>
                </c:pt>
                <c:pt idx="1">
                  <c:v>0.95892857142857346</c:v>
                </c:pt>
                <c:pt idx="2">
                  <c:v>0.94217207334273623</c:v>
                </c:pt>
                <c:pt idx="3">
                  <c:v>0.85673624288425043</c:v>
                </c:pt>
                <c:pt idx="4">
                  <c:v>0.81852551984877164</c:v>
                </c:pt>
                <c:pt idx="5">
                  <c:v>0.74043938161106559</c:v>
                </c:pt>
                <c:pt idx="6">
                  <c:v>0.90879478827361571</c:v>
                </c:pt>
                <c:pt idx="7">
                  <c:v>0.84400465657741708</c:v>
                </c:pt>
                <c:pt idx="8">
                  <c:v>0.82210242587601057</c:v>
                </c:pt>
                <c:pt idx="9">
                  <c:v>0.94127806563039762</c:v>
                </c:pt>
                <c:pt idx="10">
                  <c:v>0.9175757575757576</c:v>
                </c:pt>
                <c:pt idx="11">
                  <c:v>0.88065843621399342</c:v>
                </c:pt>
                <c:pt idx="12">
                  <c:v>0.85836837678721556</c:v>
                </c:pt>
              </c:numCache>
            </c:numRef>
          </c:val>
          <c:shape val="cylinder"/>
        </c:ser>
        <c:shape val="box"/>
        <c:axId val="79554048"/>
        <c:axId val="79555584"/>
        <c:axId val="0"/>
      </c:bar3DChart>
      <c:catAx>
        <c:axId val="7955404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258000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555584"/>
        <c:crosses val="autoZero"/>
        <c:auto val="1"/>
        <c:lblAlgn val="ctr"/>
        <c:lblOffset val="100"/>
        <c:tickLblSkip val="1"/>
        <c:tickMarkSkip val="1"/>
      </c:catAx>
      <c:valAx>
        <c:axId val="79555584"/>
        <c:scaling>
          <c:orientation val="minMax"/>
        </c:scaling>
        <c:axPos val="l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9554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9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8.2644675742438722E-2"/>
          <c:y val="0.23539558398367688"/>
          <c:w val="0.89728505091790556"/>
          <c:h val="0.57388412445655568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4"/>
              <c:layout>
                <c:manualLayout>
                  <c:x val="3.2687220428371999E-3"/>
                  <c:y val="6.9927299472611936E-3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fr-FR"/>
              </a:p>
            </c:txPr>
            <c:showVal val="1"/>
          </c:dLbls>
          <c:cat>
            <c:strRef>
              <c:f>('6_Graph'!$C$51,'6_Graph'!$C$52,'6_Graph'!$C$55,'6_Graph'!$C$57,'6_Graph'!$C$59,'6_Graph'!$C$61,'6_Graph'!$C$67)</c:f>
              <c:strCache>
                <c:ptCount val="7"/>
                <c:pt idx="0">
                  <c:v>Number of districts which implemented out of house monitoring</c:v>
                </c:pt>
                <c:pt idx="1">
                  <c:v>Houses correctly marked </c:v>
                </c:pt>
                <c:pt idx="2">
                  <c:v>House to house children under-5 marked</c:v>
                </c:pt>
                <c:pt idx="3">
                  <c:v>Out of house (street survey) children under-5 marked</c:v>
                </c:pt>
                <c:pt idx="4">
                  <c:v>Total (house + street) children under-5 marked</c:v>
                </c:pt>
                <c:pt idx="5">
                  <c:v>Parents aware of the campaign</c:v>
                </c:pt>
                <c:pt idx="6">
                  <c:v>Districts with poorly covered areas in their sub-district </c:v>
                </c:pt>
              </c:strCache>
            </c:strRef>
          </c:cat>
          <c:val>
            <c:numRef>
              <c:f>('6_Graph'!$F$51,'6_Graph'!$F$52,'6_Graph'!$F$55,'6_Graph'!$F$57,'6_Graph'!$F$59,'6_Graph'!$F$61,'6_Graph'!$F$67)</c:f>
              <c:numCache>
                <c:formatCode>0%</c:formatCode>
                <c:ptCount val="7"/>
                <c:pt idx="0">
                  <c:v>0.98701298701298523</c:v>
                </c:pt>
                <c:pt idx="1">
                  <c:v>0.87441860465116283</c:v>
                </c:pt>
                <c:pt idx="2">
                  <c:v>0.92634915339060864</c:v>
                </c:pt>
                <c:pt idx="3">
                  <c:v>0.88326848249027234</c:v>
                </c:pt>
                <c:pt idx="4">
                  <c:v>0.91297595766708994</c:v>
                </c:pt>
                <c:pt idx="5">
                  <c:v>0.85836837678721556</c:v>
                </c:pt>
                <c:pt idx="6">
                  <c:v>0.29870129870129869</c:v>
                </c:pt>
              </c:numCache>
            </c:numRef>
          </c:val>
        </c:ser>
        <c:axId val="78750464"/>
        <c:axId val="78752000"/>
      </c:barChart>
      <c:catAx>
        <c:axId val="7875046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8752000"/>
        <c:crosses val="autoZero"/>
        <c:auto val="1"/>
        <c:lblAlgn val="ctr"/>
        <c:lblOffset val="100"/>
        <c:tickLblSkip val="1"/>
        <c:tickMarkSkip val="1"/>
      </c:catAx>
      <c:valAx>
        <c:axId val="78752000"/>
        <c:scaling>
          <c:orientation val="minMax"/>
          <c:max val="1"/>
          <c:min val="0"/>
        </c:scaling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78750464"/>
        <c:crosses val="autoZero"/>
        <c:crossBetween val="between"/>
      </c:valAx>
      <c:spPr>
        <a:gradFill rotWithShape="0">
          <a:gsLst>
            <a:gs pos="0">
              <a:srgbClr val="FFFFCC">
                <a:gamma/>
                <a:shade val="46275"/>
                <a:invGamma/>
              </a:srgbClr>
            </a:gs>
            <a:gs pos="100000">
              <a:srgbClr val="FFFFCC"/>
            </a:gs>
          </a:gsLst>
          <a:path path="rect">
            <a:fillToRect l="50000" t="50000" r="50000" b="50000"/>
          </a:path>
        </a:gra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739470125057902"/>
                  <c:y val="0.21340649793538075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Ménages</a:t>
                    </a:r>
                    <a:r>
                      <a:rPr lang="en-US" sz="2400" baseline="0"/>
                      <a:t> non visités</a:t>
                    </a:r>
                    <a:r>
                      <a:rPr lang="en-US" sz="2400"/>
                      <a:t> 
28%</a:t>
                    </a:r>
                  </a:p>
                </c:rich>
              </c:tx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2400"/>
                      <a:t>Enfants absents
45%</a:t>
                    </a:r>
                  </a:p>
                </c:rich>
              </c:tx>
              <c:showCatName val="1"/>
              <c:showPercent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2400"/>
                      <a:t>Refus
13%</a:t>
                    </a:r>
                  </a:p>
                </c:rich>
              </c:tx>
              <c:showCatName val="1"/>
              <c:showPercent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2400"/>
                      <a:t>Autres raisons
14%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'[1]6_Graph'!$C$62:$C$65</c:f>
              <c:strCache>
                <c:ptCount val="4"/>
                <c:pt idx="0">
                  <c:v>Children under-5 not vaccinated due to house not visited </c:v>
                </c:pt>
                <c:pt idx="1">
                  <c:v>Children under-5 not vaccinated due to Absence</c:v>
                </c:pt>
                <c:pt idx="2">
                  <c:v>Children under-5 not vaccinated due to Non-Compliance</c:v>
                </c:pt>
                <c:pt idx="3">
                  <c:v>Children under-5 not vaccinated due to other reason</c:v>
                </c:pt>
              </c:strCache>
            </c:strRef>
          </c:cat>
          <c:val>
            <c:numRef>
              <c:f>'[1]6_Graph'!$F$62:$F$65</c:f>
              <c:numCache>
                <c:formatCode>General</c:formatCode>
                <c:ptCount val="4"/>
                <c:pt idx="0">
                  <c:v>0.28473282442748094</c:v>
                </c:pt>
                <c:pt idx="1">
                  <c:v>0.44809160305343509</c:v>
                </c:pt>
                <c:pt idx="2">
                  <c:v>0.13129770992366413</c:v>
                </c:pt>
                <c:pt idx="3">
                  <c:v>0.13587786259541984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0.08409</cdr:x>
      <cdr:y>0</cdr:y>
    </cdr:from>
    <cdr:to>
      <cdr:x>0.81959</cdr:x>
      <cdr:y>0.0515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4423" y="-28864"/>
          <a:ext cx="6249029" cy="3016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1">
            <a:defRPr sz="1000"/>
          </a:pPr>
          <a:r>
            <a:rPr lang="fr-FR" sz="1400" b="1" i="0" strike="noStrike" dirty="0">
              <a:solidFill>
                <a:srgbClr val="000000"/>
              </a:solidFill>
              <a:latin typeface="Arial"/>
              <a:cs typeface="Arial"/>
            </a:rPr>
            <a:t>                     </a:t>
          </a:r>
          <a:r>
            <a:rPr lang="fr-FR" sz="1400" b="1" i="0" strike="noStrike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fr-FR" sz="1400" b="1" i="0" strike="noStrike" dirty="0">
              <a:solidFill>
                <a:srgbClr val="000000"/>
              </a:solidFill>
              <a:latin typeface="Arial"/>
              <a:cs typeface="Arial"/>
            </a:rPr>
            <a:t>COUVERTURE VACCINALE PAR DEPARTEMENT</a:t>
          </a:r>
        </a:p>
      </cdr:txBody>
    </cdr:sp>
  </cdr:relSizeAnchor>
  <cdr:relSizeAnchor xmlns:cdr="http://schemas.openxmlformats.org/drawingml/2006/chartDrawing">
    <cdr:from>
      <cdr:x>0.34675</cdr:x>
      <cdr:y>0.94975</cdr:y>
    </cdr:from>
    <cdr:to>
      <cdr:x>0.64525</cdr:x>
      <cdr:y>0.9995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52698" y="5572563"/>
          <a:ext cx="2541832" cy="2919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36576" bIns="0" anchor="t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fr-FR" sz="1400" b="1" i="0" strike="noStrike">
              <a:solidFill>
                <a:srgbClr val="000000"/>
              </a:solidFill>
              <a:latin typeface="Arial"/>
              <a:cs typeface="Arial"/>
            </a:rPr>
            <a:t>DEPARTEMENTS</a:t>
          </a:r>
        </a:p>
      </cdr:txBody>
    </cdr:sp>
  </cdr:relSizeAnchor>
  <cdr:relSizeAnchor xmlns:cdr="http://schemas.openxmlformats.org/drawingml/2006/chartDrawing">
    <cdr:from>
      <cdr:x>0.00625</cdr:x>
      <cdr:y>0.34825</cdr:y>
    </cdr:from>
    <cdr:to>
      <cdr:x>0.0455</cdr:x>
      <cdr:y>0.8565</cdr:y>
    </cdr:to>
    <cdr:sp macro="" textlink="">
      <cdr:nvSpPr>
        <cdr:cNvPr id="10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221" y="2043322"/>
          <a:ext cx="334227" cy="29821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vert="vert270" wrap="square" lIns="36576" tIns="27432" rIns="36576" bIns="0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fr-FR" sz="1400" b="1" i="0" strike="noStrike" dirty="0" smtClean="0">
              <a:solidFill>
                <a:srgbClr val="000000"/>
              </a:solidFill>
              <a:latin typeface="Arial"/>
              <a:cs typeface="Arial"/>
            </a:rPr>
            <a:t>couverture</a:t>
          </a:r>
          <a:endParaRPr lang="fr-FR" sz="1400" b="1" i="0" strike="noStrike" dirty="0">
            <a:solidFill>
              <a:srgbClr val="000000"/>
            </a:solidFill>
            <a:latin typeface="Arial"/>
            <a:cs typeface="Arial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0.10625</cdr:x>
      <cdr:y>0.20975</cdr:y>
    </cdr:from>
    <cdr:to>
      <cdr:x>0.8995</cdr:x>
      <cdr:y>0.20975</cdr:y>
    </cdr:to>
    <cdr:sp macro="" textlink="">
      <cdr:nvSpPr>
        <cdr:cNvPr id="1026" name="Line 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971550" y="1180740"/>
          <a:ext cx="7253478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44450">
          <a:solidFill>
            <a:srgbClr val="FF0000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0.08175</cdr:x>
      <cdr:y>0.201</cdr:y>
    </cdr:from>
    <cdr:to>
      <cdr:x>0.896</cdr:x>
      <cdr:y>0.201</cdr:y>
    </cdr:to>
    <cdr:sp macro="" textlink="">
      <cdr:nvSpPr>
        <cdr:cNvPr id="2049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696130" y="1179347"/>
          <a:ext cx="6933624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41275">
          <a:solidFill>
            <a:srgbClr val="FF0000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A4456-4B64-4DBF-B9F0-F3E2AEF6139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AC28-81C9-426B-819A-17CE033CF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BCF35-17D4-4634-8C53-DFDC0842C3B1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B7223-84CE-4C35-8C9B-5C18BFA59B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B7223-84CE-4C35-8C9B-5C18BFA59B88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B7223-84CE-4C35-8C9B-5C18BFA59B88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82310-4409-4D9F-9232-2F12A29C619C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E5A1A-C4C0-431B-8F49-E7292B0853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 txBox="1">
            <a:spLocks noChangeArrowheads="1"/>
          </p:cNvSpPr>
          <p:nvPr/>
        </p:nvSpPr>
        <p:spPr>
          <a:xfrm>
            <a:off x="428596" y="928670"/>
            <a:ext cx="8215370" cy="4929222"/>
          </a:xfrm>
          <a:prstGeom prst="vertic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fr-FR" sz="4400" dirty="0" smtClean="0"/>
              <a:t> 1</a:t>
            </a:r>
            <a:r>
              <a:rPr lang="fr-FR" sz="4400" baseline="30000" dirty="0" smtClean="0"/>
              <a:t>er</a:t>
            </a:r>
            <a:r>
              <a:rPr lang="fr-FR" sz="4400" dirty="0" smtClean="0"/>
              <a:t>  PASSAGE </a:t>
            </a:r>
          </a:p>
          <a:p>
            <a:pPr lvl="0" algn="ctr">
              <a:spcBef>
                <a:spcPct val="0"/>
              </a:spcBef>
            </a:pPr>
            <a:r>
              <a:rPr lang="fr-FR" sz="4400" dirty="0" smtClean="0"/>
              <a:t>JNV POLIO MAI 2011</a:t>
            </a:r>
          </a:p>
          <a:p>
            <a:pPr lvl="0" algn="ctr">
              <a:spcBef>
                <a:spcPct val="0"/>
              </a:spcBef>
            </a:pPr>
            <a:endParaRPr kumimoji="0" lang="fr-F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fr-FR" sz="3200" smtClean="0">
                <a:solidFill>
                  <a:srgbClr val="C00000"/>
                </a:solidFill>
              </a:rPr>
              <a:t>Equipe ANV-SSP</a:t>
            </a:r>
            <a:endParaRPr lang="fr-FR" sz="3200" dirty="0" smtClean="0">
              <a:solidFill>
                <a:srgbClr val="C00000"/>
              </a:solidFill>
            </a:endParaRPr>
          </a:p>
          <a:p>
            <a:pPr lvl="0" algn="ctr">
              <a:spcBef>
                <a:spcPct val="0"/>
              </a:spcBef>
            </a:pPr>
            <a:endParaRPr kumimoji="0" lang="fr-BE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Couvertures administratives comparées à celles de   monitorage JNV 1</a:t>
            </a:r>
            <a:r>
              <a:rPr lang="fr-FR" sz="3200" baseline="30000" dirty="0" smtClean="0"/>
              <a:t>er</a:t>
            </a:r>
            <a:r>
              <a:rPr lang="fr-FR" sz="3200" dirty="0" smtClean="0"/>
              <a:t> Passage 2011</a:t>
            </a:r>
            <a:endParaRPr lang="fr-FR" sz="3200" dirty="0"/>
          </a:p>
        </p:txBody>
      </p:sp>
      <p:graphicFrame>
        <p:nvGraphicFramePr>
          <p:cNvPr id="9" name="Graphique 8"/>
          <p:cNvGraphicFramePr>
            <a:graphicFrameLocks noGrp="1"/>
          </p:cNvGraphicFramePr>
          <p:nvPr/>
        </p:nvGraphicFramePr>
        <p:xfrm>
          <a:off x="214282" y="1428736"/>
          <a:ext cx="8929718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b="1" kern="0" dirty="0" smtClean="0">
                <a:solidFill>
                  <a:schemeClr val="tx2"/>
                </a:solidFill>
              </a:rPr>
              <a:t/>
            </a:r>
            <a:br>
              <a:rPr lang="fr-FR" sz="3600" b="1" kern="0" dirty="0" smtClean="0">
                <a:solidFill>
                  <a:schemeClr val="tx2"/>
                </a:solidFill>
              </a:rPr>
            </a:br>
            <a:r>
              <a:rPr lang="fr-FR" sz="3600" kern="0" dirty="0" smtClean="0"/>
              <a:t>% ENFANTS ZÉRO DOSES:  JNV  MAI 2011 </a:t>
            </a:r>
            <a:r>
              <a:rPr lang="fr-FR" b="1" kern="0" dirty="0" smtClean="0">
                <a:solidFill>
                  <a:schemeClr val="tx2"/>
                </a:solidFill>
              </a:rPr>
              <a:t/>
            </a:r>
            <a:br>
              <a:rPr lang="fr-FR" b="1" kern="0" dirty="0" smtClean="0">
                <a:solidFill>
                  <a:schemeClr val="tx2"/>
                </a:solidFill>
              </a:rPr>
            </a:br>
            <a:endParaRPr lang="fr-FR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643050"/>
          <a:ext cx="7929619" cy="4672873"/>
        </p:xfrm>
        <a:graphic>
          <a:graphicData uri="http://schemas.openxmlformats.org/drawingml/2006/table">
            <a:tbl>
              <a:tblPr/>
              <a:tblGrid>
                <a:gridCol w="3964811"/>
                <a:gridCol w="3964808"/>
              </a:tblGrid>
              <a:tr h="5925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DEPARTEMENT</a:t>
                      </a:r>
                    </a:p>
                  </a:txBody>
                  <a:tcPr marL="9071" marR="9071" marT="90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POURCENTAGE </a:t>
                      </a: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ZERO </a:t>
                      </a: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DOSE </a:t>
                      </a:r>
                    </a:p>
                  </a:txBody>
                  <a:tcPr marL="9071" marR="9071" marT="90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ATACORA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0,%</a:t>
                      </a:r>
                      <a:endParaRPr lang="fr-FR" sz="2000" b="0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DONGA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ATLANTIQUE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LITTORAL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ALIBORI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1%</a:t>
                      </a:r>
                      <a:endParaRPr lang="fr-FR" sz="2000" b="0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BORGOU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COUFFO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MONO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OUEME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PLATEAU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COLLINES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ZOU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6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BENIN</a:t>
                      </a: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sz="3600" dirty="0" smtClean="0"/>
              <a:t>COUVERTURE DE LA VITAMINE A AU 1</a:t>
            </a:r>
            <a:r>
              <a:rPr lang="fr-FR" sz="3600" baseline="30000" dirty="0" smtClean="0"/>
              <a:t>er</a:t>
            </a:r>
            <a:r>
              <a:rPr lang="fr-FR" sz="3600" dirty="0" smtClean="0"/>
              <a:t> PASSAGE JNV  MAI 2011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214313" y="1500188"/>
            <a:ext cx="8715375" cy="5000625"/>
          </a:xfrm>
        </p:spPr>
        <p:txBody>
          <a:bodyPr/>
          <a:lstStyle/>
          <a:p>
            <a:pPr eaLnBrk="1" hangingPunct="1"/>
            <a:r>
              <a:rPr lang="fr-FR" dirty="0" smtClean="0"/>
              <a:t>Cible </a:t>
            </a:r>
            <a:r>
              <a:rPr lang="fr-FR" dirty="0" err="1" smtClean="0"/>
              <a:t>VitA</a:t>
            </a:r>
            <a:r>
              <a:rPr lang="fr-FR" dirty="0" smtClean="0"/>
              <a:t>  au 1</a:t>
            </a:r>
            <a:r>
              <a:rPr lang="fr-FR" baseline="30000" dirty="0" smtClean="0"/>
              <a:t>er</a:t>
            </a:r>
            <a:r>
              <a:rPr lang="fr-FR" dirty="0" smtClean="0"/>
              <a:t>  passage: </a:t>
            </a:r>
            <a:r>
              <a:rPr lang="fr-FR" dirty="0" smtClean="0">
                <a:solidFill>
                  <a:srgbClr val="C00000"/>
                </a:solidFill>
              </a:rPr>
              <a:t>2 900 078</a:t>
            </a:r>
          </a:p>
          <a:p>
            <a:pPr eaLnBrk="1" hangingPunct="1">
              <a:buFont typeface="Arial" charset="0"/>
              <a:buNone/>
            </a:pPr>
            <a:endParaRPr lang="fr-FR" dirty="0" smtClean="0"/>
          </a:p>
          <a:p>
            <a:pPr eaLnBrk="1" hangingPunct="1">
              <a:buFont typeface="Arial" charset="0"/>
              <a:buNone/>
            </a:pPr>
            <a:r>
              <a:rPr lang="fr-FR" dirty="0" smtClean="0"/>
              <a:t> - 6 à 11 mois:      </a:t>
            </a:r>
            <a:r>
              <a:rPr lang="fr-FR" dirty="0" smtClean="0">
                <a:solidFill>
                  <a:srgbClr val="C00000"/>
                </a:solidFill>
              </a:rPr>
              <a:t>395 926</a:t>
            </a:r>
          </a:p>
          <a:p>
            <a:pPr eaLnBrk="1" hangingPunct="1">
              <a:buFont typeface="Arial" charset="0"/>
              <a:buNone/>
            </a:pPr>
            <a:r>
              <a:rPr lang="fr-FR" dirty="0" smtClean="0"/>
              <a:t> - 12 à 59 mois: </a:t>
            </a:r>
            <a:r>
              <a:rPr lang="fr-FR" dirty="0" smtClean="0">
                <a:solidFill>
                  <a:srgbClr val="C00000"/>
                </a:solidFill>
              </a:rPr>
              <a:t>2 453 682  </a:t>
            </a:r>
          </a:p>
          <a:p>
            <a:pPr eaLnBrk="1" hangingPunct="1">
              <a:buFont typeface="Arial" charset="0"/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Total cibles ayant reçu la Vit A: </a:t>
            </a:r>
            <a:r>
              <a:rPr lang="fr-FR" dirty="0" smtClean="0">
                <a:solidFill>
                  <a:srgbClr val="C00000"/>
                </a:solidFill>
              </a:rPr>
              <a:t>2 849 608</a:t>
            </a:r>
          </a:p>
          <a:p>
            <a:pPr eaLnBrk="1" hangingPunct="1">
              <a:buFont typeface="Arial" charset="0"/>
              <a:buNone/>
            </a:pPr>
            <a:r>
              <a:rPr lang="fr-FR" dirty="0" smtClean="0"/>
              <a:t>Soit une Couverture  98% pour l’ensemble des départements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796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sz="3600" dirty="0" smtClean="0"/>
              <a:t>COUVERTURE DE MENAGES AYANT RECU DES COUPONS  MIILD  AU 1</a:t>
            </a:r>
            <a:r>
              <a:rPr lang="fr-FR" sz="3600" baseline="30000" dirty="0" smtClean="0"/>
              <a:t>er</a:t>
            </a:r>
            <a:r>
              <a:rPr lang="fr-FR" sz="3600" dirty="0" smtClean="0"/>
              <a:t> PASSAGE JNV  MAI 2011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214313" y="1500188"/>
            <a:ext cx="8715375" cy="5000625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Ménages attendus : </a:t>
            </a:r>
            <a:r>
              <a:rPr lang="fr-FR" dirty="0" smtClean="0">
                <a:solidFill>
                  <a:srgbClr val="FF0000"/>
                </a:solidFill>
              </a:rPr>
              <a:t>1 634 347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Ménages ayant reçu de coupons   : </a:t>
            </a:r>
            <a:r>
              <a:rPr lang="fr-FR" dirty="0" smtClean="0">
                <a:solidFill>
                  <a:srgbClr val="FF0000"/>
                </a:solidFill>
              </a:rPr>
              <a:t>1 814 125</a:t>
            </a:r>
          </a:p>
          <a:p>
            <a:pPr>
              <a:buNone/>
            </a:pPr>
            <a:endParaRPr lang="fr-F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fr-FR" dirty="0" smtClean="0"/>
              <a:t>Soit 111% des ménages ont reçu des coupons MIILD   pour l’ensemble des départements</a:t>
            </a:r>
          </a:p>
          <a:p>
            <a:pPr eaLnBrk="1" hangingPunct="1"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CANAUX D’INFORMATION  </a:t>
            </a:r>
          </a:p>
        </p:txBody>
      </p:sp>
      <p:graphicFrame>
        <p:nvGraphicFramePr>
          <p:cNvPr id="5" name="Graphique 4"/>
          <p:cNvGraphicFramePr>
            <a:graphicFrameLocks noGrp="1"/>
          </p:cNvGraphicFramePr>
          <p:nvPr/>
        </p:nvGraphicFramePr>
        <p:xfrm>
          <a:off x="285720" y="928670"/>
          <a:ext cx="8572560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68346"/>
          </a:xfrm>
        </p:spPr>
        <p:txBody>
          <a:bodyPr>
            <a:noAutofit/>
          </a:bodyPr>
          <a:lstStyle/>
          <a:p>
            <a:r>
              <a:rPr lang="fr-FR" sz="3200" dirty="0" smtClean="0"/>
              <a:t>POURCENTAGE MENAGES INFORMES PAR DEPARTEMENT</a:t>
            </a:r>
          </a:p>
        </p:txBody>
      </p:sp>
      <p:graphicFrame>
        <p:nvGraphicFramePr>
          <p:cNvPr id="3" name="Graphique 2"/>
          <p:cNvGraphicFramePr>
            <a:graphicFrameLocks noGrp="1"/>
          </p:cNvGraphicFramePr>
          <p:nvPr/>
        </p:nvGraphicFramePr>
        <p:xfrm>
          <a:off x="142845" y="1214422"/>
          <a:ext cx="8786874" cy="514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PRINCIPAUX INDICATEURS APRES MONITORAGE</a:t>
            </a:r>
          </a:p>
        </p:txBody>
      </p:sp>
      <p:graphicFrame>
        <p:nvGraphicFramePr>
          <p:cNvPr id="4" name="Chart 5"/>
          <p:cNvGraphicFramePr>
            <a:graphicFrameLocks/>
          </p:cNvGraphicFramePr>
          <p:nvPr/>
        </p:nvGraphicFramePr>
        <p:xfrm>
          <a:off x="533400" y="1571612"/>
          <a:ext cx="8324880" cy="4683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939784"/>
          </a:xfrm>
        </p:spPr>
        <p:txBody>
          <a:bodyPr>
            <a:noAutofit/>
          </a:bodyPr>
          <a:lstStyle/>
          <a:p>
            <a:r>
              <a:rPr lang="fr-FR" sz="3200" dirty="0" smtClean="0"/>
              <a:t>POINT DES  COMMUNES AYANT DES LOCALITES MAL COUVERTES 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429682" cy="501778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64373"/>
                <a:gridCol w="1564373"/>
                <a:gridCol w="1868282"/>
                <a:gridCol w="1716327"/>
                <a:gridCol w="1716327"/>
              </a:tblGrid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Départements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%  communes mal couvertes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Communes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Nbre</a:t>
                      </a:r>
                      <a:r>
                        <a:rPr lang="fr-FR" dirty="0" smtClean="0"/>
                        <a:t> Localités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enquêtées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Nbre</a:t>
                      </a:r>
                      <a:r>
                        <a:rPr lang="fr-FR" dirty="0" smtClean="0"/>
                        <a:t> Localités mal couvertes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ATACORA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Kouandé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Natitingou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DONGA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Bassila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731668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ATLANTIQUE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62%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Abomey – </a:t>
                      </a:r>
                      <a:r>
                        <a:rPr lang="fr-FR" dirty="0" err="1" smtClean="0"/>
                        <a:t>Calavi</a:t>
                      </a:r>
                      <a:endParaRPr lang="fr-FR" dirty="0" smtClean="0"/>
                    </a:p>
                    <a:p>
                      <a:r>
                        <a:rPr lang="fr-FR" dirty="0" err="1" smtClean="0"/>
                        <a:t>Allada</a:t>
                      </a:r>
                      <a:endParaRPr lang="fr-FR" dirty="0" smtClean="0"/>
                    </a:p>
                    <a:p>
                      <a:r>
                        <a:rPr lang="fr-FR" dirty="0" err="1" smtClean="0"/>
                        <a:t>Kpomassè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Ouidah</a:t>
                      </a:r>
                    </a:p>
                    <a:p>
                      <a:r>
                        <a:rPr lang="fr-FR" dirty="0" err="1" smtClean="0"/>
                        <a:t>Toffo</a:t>
                      </a:r>
                      <a:endParaRPr lang="fr-FR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16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5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4</a:t>
                      </a:r>
                    </a:p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LITTORAL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100%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Cotonou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42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BORGOU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Bembéréké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ALIBORI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Autofit/>
          </a:bodyPr>
          <a:lstStyle/>
          <a:p>
            <a:r>
              <a:rPr lang="fr-FR" sz="3200" dirty="0" smtClean="0"/>
              <a:t>POINT DES  COMMUNES AYANT DES LOCALITES MAL COUVERTES 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57158" y="1097280"/>
          <a:ext cx="8572561" cy="5633725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083608"/>
                <a:gridCol w="1666887"/>
                <a:gridCol w="1666887"/>
                <a:gridCol w="1488292"/>
                <a:gridCol w="1666887"/>
              </a:tblGrid>
              <a:tr h="835028">
                <a:tc>
                  <a:txBody>
                    <a:bodyPr/>
                    <a:lstStyle/>
                    <a:p>
                      <a:r>
                        <a:rPr lang="fr-FR" dirty="0" smtClean="0"/>
                        <a:t>Départements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%  communes mal couvertes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aseline="0" dirty="0" smtClean="0"/>
                        <a:t>Localités enquêtées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Nombre</a:t>
                      </a:r>
                      <a:r>
                        <a:rPr lang="fr-FR" baseline="0" dirty="0" smtClean="0"/>
                        <a:t> de </a:t>
                      </a:r>
                      <a:r>
                        <a:rPr lang="fr-FR" dirty="0" smtClean="0"/>
                        <a:t>Localités mal couvertes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4011">
                <a:tc>
                  <a:txBody>
                    <a:bodyPr/>
                    <a:lstStyle/>
                    <a:p>
                      <a:r>
                        <a:rPr lang="fr-FR" dirty="0" smtClean="0"/>
                        <a:t>COUFFO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17%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Klouékanmè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85537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MONO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67%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Grand-</a:t>
                      </a:r>
                      <a:r>
                        <a:rPr lang="fr-FR" dirty="0" err="1" smtClean="0"/>
                        <a:t>popo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Come</a:t>
                      </a:r>
                    </a:p>
                    <a:p>
                      <a:r>
                        <a:rPr lang="fr-FR" dirty="0" err="1" smtClean="0"/>
                        <a:t>Houéyogbé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Lokossa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</a:p>
                    <a:p>
                      <a:r>
                        <a:rPr lang="fr-FR" dirty="0" smtClean="0"/>
                        <a:t>1</a:t>
                      </a:r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6045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OUEME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44%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Aguégués</a:t>
                      </a:r>
                      <a:endParaRPr lang="fr-FR" dirty="0" smtClean="0"/>
                    </a:p>
                    <a:p>
                      <a:r>
                        <a:rPr lang="fr-FR" dirty="0" err="1" smtClean="0"/>
                        <a:t>Apro</a:t>
                      </a:r>
                      <a:r>
                        <a:rPr lang="fr-FR" dirty="0" smtClean="0"/>
                        <a:t>-</a:t>
                      </a:r>
                      <a:r>
                        <a:rPr lang="fr-FR" dirty="0" err="1" smtClean="0"/>
                        <a:t>Missérété</a:t>
                      </a:r>
                      <a:endParaRPr lang="fr-FR" dirty="0" smtClean="0"/>
                    </a:p>
                    <a:p>
                      <a:r>
                        <a:rPr lang="fr-FR" dirty="0" err="1" smtClean="0"/>
                        <a:t>Bonou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Porto-Novo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6</a:t>
                      </a:r>
                    </a:p>
                    <a:p>
                      <a:r>
                        <a:rPr lang="fr-FR" dirty="0" smtClean="0"/>
                        <a:t>16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1</a:t>
                      </a:r>
                    </a:p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4011">
                <a:tc>
                  <a:txBody>
                    <a:bodyPr/>
                    <a:lstStyle/>
                    <a:p>
                      <a:r>
                        <a:rPr lang="fr-FR" dirty="0" smtClean="0"/>
                        <a:t>PLATEAU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Pobè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452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COLLINES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33%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Savalou</a:t>
                      </a:r>
                    </a:p>
                    <a:p>
                      <a:r>
                        <a:rPr lang="fr-FR" dirty="0" err="1" smtClean="0"/>
                        <a:t>Savè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</a:p>
                    <a:p>
                      <a:r>
                        <a:rPr lang="fr-FR" dirty="0" smtClean="0"/>
                        <a:t>   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4011">
                <a:tc>
                  <a:txBody>
                    <a:bodyPr/>
                    <a:lstStyle/>
                    <a:p>
                      <a:r>
                        <a:rPr lang="fr-FR" dirty="0" smtClean="0"/>
                        <a:t>ZOU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11%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Zagnanado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6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7514">
                <a:tc>
                  <a:txBody>
                    <a:bodyPr/>
                    <a:lstStyle/>
                    <a:p>
                      <a:r>
                        <a:rPr lang="fr-FR" dirty="0" smtClean="0"/>
                        <a:t>BENIN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30%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</a:t>
                      </a:r>
                      <a:r>
                        <a:rPr lang="fr-FR" sz="2400" dirty="0" smtClean="0"/>
                        <a:t>23</a:t>
                      </a:r>
                      <a:endParaRPr lang="fr-FR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/>
                        <a:t>205</a:t>
                      </a:r>
                      <a:endParaRPr lang="fr-FR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dirty="0" smtClean="0"/>
                        <a:t>53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>RAISONS DE NON VACCINATION : Monitorage indépendant   JNV 1</a:t>
            </a:r>
            <a:r>
              <a:rPr lang="fr-FR" sz="3600" baseline="30000" dirty="0" smtClean="0"/>
              <a:t>er</a:t>
            </a:r>
            <a:r>
              <a:rPr lang="fr-FR" sz="3600" dirty="0" smtClean="0"/>
              <a:t> Passage </a:t>
            </a:r>
          </a:p>
        </p:txBody>
      </p:sp>
      <p:graphicFrame>
        <p:nvGraphicFramePr>
          <p:cNvPr id="6" name="Chart 6"/>
          <p:cNvGraphicFramePr>
            <a:graphicFrameLocks/>
          </p:cNvGraphicFramePr>
          <p:nvPr/>
        </p:nvGraphicFramePr>
        <p:xfrm>
          <a:off x="523875" y="1357298"/>
          <a:ext cx="8096250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fr-FR" smtClean="0"/>
              <a:t>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313" y="1285875"/>
            <a:ext cx="8643937" cy="528637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b="1" dirty="0" smtClean="0">
                <a:solidFill>
                  <a:srgbClr val="FF0000"/>
                </a:solidFill>
              </a:rPr>
              <a:t>Persistance circulation du polio virus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fr-FR" dirty="0" smtClean="0"/>
              <a:t>2009: 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Monde : 1606   </a:t>
            </a:r>
          </a:p>
          <a:p>
            <a:pPr lvl="2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Zone endémique: 1256  cas </a:t>
            </a:r>
          </a:p>
          <a:p>
            <a:pPr lvl="2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350 cas d’importation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Afrique: 691 cas de PVS  dans 19 pays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Bénin :</a:t>
            </a:r>
            <a:r>
              <a:rPr lang="fr-FR" dirty="0" smtClean="0">
                <a:solidFill>
                  <a:srgbClr val="FF0000"/>
                </a:solidFill>
              </a:rPr>
              <a:t>20 cas de PVS confirmés en 2009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fr-FR" dirty="0" smtClean="0"/>
              <a:t>2010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Monde  : 946 cas , 231 Zones endémiques et715 cas d’importation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Afrique  : 600 cas de PVS dans 12 Pays d’Afrique 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fr-FR" dirty="0" smtClean="0"/>
              <a:t>      nouveaux foyers épidémiques: Mauritanie (5); Sénégal (18)  , </a:t>
            </a:r>
            <a:r>
              <a:rPr lang="fr-FR" dirty="0" smtClean="0">
                <a:solidFill>
                  <a:srgbClr val="FF0000"/>
                </a:solidFill>
              </a:rPr>
              <a:t>Congo (384 </a:t>
            </a:r>
            <a:r>
              <a:rPr lang="fr-FR" dirty="0" smtClean="0"/>
              <a:t>)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dirty="0" smtClean="0"/>
              <a:t>Bénin : </a:t>
            </a:r>
            <a:r>
              <a:rPr lang="fr-FR" dirty="0" smtClean="0">
                <a:solidFill>
                  <a:srgbClr val="FF0000"/>
                </a:solidFill>
              </a:rPr>
              <a:t>0 cas PVS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POINT FINANCIER JNV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57159" y="1285860"/>
          <a:ext cx="8501121" cy="4885865"/>
        </p:xfrm>
        <a:graphic>
          <a:graphicData uri="http://schemas.openxmlformats.org/drawingml/2006/table">
            <a:tbl>
              <a:tblPr/>
              <a:tblGrid>
                <a:gridCol w="2599765"/>
                <a:gridCol w="1537020"/>
                <a:gridCol w="1412824"/>
                <a:gridCol w="1383652"/>
                <a:gridCol w="1567860"/>
              </a:tblGrid>
              <a:tr h="520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Activités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Prévision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Exécution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Source de financement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11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Vaccins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451.616.577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451.616.577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UNICEF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6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Autres matériels (craies et encres)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37.275.000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18 448 500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49,49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6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Activités de communication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143.235.000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62 908 800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43,91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UNICEF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2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Planification/Formation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121.687.730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51 314 726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42,16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73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Transport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88.851.412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44 848 510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50,47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2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Monitoring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61.981.280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34 693 460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55,97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OMS+BN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2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Prise en charge du personnel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736.674.000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368 337 000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TOTAL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1 641.271.300</a:t>
                      </a:r>
                      <a:endParaRPr lang="fr-FR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806 359 285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49,13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OMS – UNICEF – BN </a:t>
                      </a: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15" marR="418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714375"/>
          </a:xfrm>
        </p:spPr>
        <p:txBody>
          <a:bodyPr>
            <a:normAutofit/>
          </a:bodyPr>
          <a:lstStyle/>
          <a:p>
            <a:r>
              <a:rPr lang="fr-FR" sz="3200" dirty="0" smtClean="0"/>
              <a:t>PRINCIPALES DIFFICULTES RENCONTREES</a:t>
            </a: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214313" y="1143000"/>
            <a:ext cx="8686800" cy="52149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000" dirty="0" smtClean="0">
                <a:solidFill>
                  <a:srgbClr val="C00000"/>
                </a:solidFill>
              </a:rPr>
              <a:t>L’intégration de la distribution des Coupons  a eu des conséquences </a:t>
            </a:r>
            <a:r>
              <a:rPr lang="fr-FR" sz="2800" dirty="0" smtClean="0">
                <a:solidFill>
                  <a:srgbClr val="C00000"/>
                </a:solidFill>
              </a:rPr>
              <a:t>: </a:t>
            </a:r>
            <a:endParaRPr lang="fr-FR" sz="2800" dirty="0" smtClean="0"/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Lenteur dans l’évolution des équipes sur le terrain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Pertes de temps pour la gestion de distribution des coupons ( multiplicité des outils </a:t>
            </a:r>
            <a:r>
              <a:rPr lang="fr-FR" smtClean="0"/>
              <a:t>à remplir)</a:t>
            </a:r>
            <a:endParaRPr lang="fr-FR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r>
              <a:rPr lang="fr-FR" sz="3000" dirty="0" smtClean="0"/>
              <a:t>La non maitrise de la conduite de l’enquête par certains moniteurs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r>
              <a:rPr lang="fr-FR" sz="3000" dirty="0" smtClean="0"/>
              <a:t>La non disponibilité des circuits des équipes de vaccinateurs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000" dirty="0" smtClean="0">
                <a:solidFill>
                  <a:srgbClr val="C00000"/>
                </a:solidFill>
              </a:rPr>
              <a:t>Retard  dans la mise à disposition des fonds aux niveaux des communes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eaLnBrk="1" hangingPunct="1"/>
            <a:r>
              <a:rPr lang="fr-FR" sz="3200" dirty="0" smtClean="0"/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313" y="1214438"/>
            <a:ext cx="8715375" cy="5214937"/>
          </a:xfrm>
        </p:spPr>
        <p:txBody>
          <a:bodyPr rtlCol="0"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fr-FR" dirty="0" smtClean="0"/>
              <a:t>2010: </a:t>
            </a:r>
            <a:r>
              <a:rPr lang="fr-FR" dirty="0" smtClean="0">
                <a:solidFill>
                  <a:srgbClr val="C00000"/>
                </a:solidFill>
              </a:rPr>
              <a:t>0 Cas de PVS au Bénin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Ecart persistant entre Couverture administrative et données de monitorage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Beaucoup d’enfants absents  n’ont pas été revisités lors de ce 1</a:t>
            </a:r>
            <a:r>
              <a:rPr lang="fr-FR" baseline="30000" dirty="0" smtClean="0"/>
              <a:t>er</a:t>
            </a:r>
            <a:r>
              <a:rPr lang="fr-FR" dirty="0" smtClean="0"/>
              <a:t>  passage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Baise sensible des refus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Les principaux canaux d’informations : crieurs publics, radios,  la télévision et agents de santé 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C00000"/>
                </a:solidFill>
              </a:rPr>
              <a:t>Une amélioration  de la supervision de proximité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2357430"/>
            <a:ext cx="6400800" cy="1752600"/>
          </a:xfrm>
        </p:spPr>
        <p:txBody>
          <a:bodyPr/>
          <a:lstStyle/>
          <a:p>
            <a:r>
              <a:rPr lang="fr-FR" sz="4400" b="1" dirty="0" smtClean="0">
                <a:solidFill>
                  <a:schemeClr val="tx2"/>
                </a:solidFill>
              </a:rPr>
              <a:t>MERCI </a:t>
            </a:r>
            <a:r>
              <a:rPr lang="fr-FR" sz="4200" dirty="0" smtClean="0">
                <a:solidFill>
                  <a:schemeClr val="tx1"/>
                </a:solidFill>
              </a:rPr>
              <a:t>POUR VOTRE AIMABLE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Distribution des </a:t>
            </a:r>
            <a:r>
              <a:rPr lang="en-US" sz="2800" dirty="0" err="1" smtClean="0"/>
              <a:t>cas</a:t>
            </a:r>
            <a:r>
              <a:rPr lang="en-US" sz="2800" dirty="0" smtClean="0"/>
              <a:t> de PVS </a:t>
            </a:r>
            <a:r>
              <a:rPr lang="en-US" sz="2800" dirty="0" err="1" smtClean="0"/>
              <a:t>reportés</a:t>
            </a:r>
            <a:r>
              <a:rPr lang="en-US" sz="2800" dirty="0" smtClean="0"/>
              <a:t> </a:t>
            </a:r>
            <a:r>
              <a:rPr lang="en-US" sz="2800" dirty="0" err="1" smtClean="0"/>
              <a:t>dans</a:t>
            </a:r>
            <a:r>
              <a:rPr lang="en-US" sz="2800" dirty="0" smtClean="0"/>
              <a:t> la </a:t>
            </a:r>
            <a:r>
              <a:rPr lang="en-US" sz="2800" dirty="0" err="1" smtClean="0"/>
              <a:t>région</a:t>
            </a:r>
            <a:r>
              <a:rPr lang="en-US" sz="2800" dirty="0" smtClean="0"/>
              <a:t> </a:t>
            </a:r>
            <a:r>
              <a:rPr lang="en-US" sz="2800" dirty="0" err="1" smtClean="0"/>
              <a:t>africaine</a:t>
            </a:r>
            <a:r>
              <a:rPr lang="en-US" sz="2800" dirty="0" smtClean="0"/>
              <a:t> en 2009 et 2010</a:t>
            </a:r>
            <a:endParaRPr lang="fr-FR" sz="2800" dirty="0" smtClean="0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714500"/>
            <a:ext cx="84772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 12" descr="risk201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9144000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e 13"/>
          <p:cNvGrpSpPr>
            <a:grpSpLocks/>
          </p:cNvGrpSpPr>
          <p:nvPr/>
        </p:nvGrpSpPr>
        <p:grpSpPr bwMode="auto">
          <a:xfrm>
            <a:off x="428625" y="4714875"/>
            <a:ext cx="2571750" cy="1571625"/>
            <a:chOff x="285720" y="4929198"/>
            <a:chExt cx="2571768" cy="1571636"/>
          </a:xfrm>
        </p:grpSpPr>
        <p:sp>
          <p:nvSpPr>
            <p:cNvPr id="15" name="Organigramme : Connecteur 14"/>
            <p:cNvSpPr/>
            <p:nvPr/>
          </p:nvSpPr>
          <p:spPr>
            <a:xfrm>
              <a:off x="285720" y="5000637"/>
              <a:ext cx="285752" cy="28575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5606" name="ZoneTexte 15"/>
            <p:cNvSpPr txBox="1">
              <a:spLocks noChangeArrowheads="1"/>
            </p:cNvSpPr>
            <p:nvPr/>
          </p:nvSpPr>
          <p:spPr bwMode="auto">
            <a:xfrm>
              <a:off x="857224" y="4929198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>
                  <a:latin typeface="Calibri" pitchFamily="34" charset="0"/>
                </a:rPr>
                <a:t>Risque  élevé</a:t>
              </a:r>
            </a:p>
          </p:txBody>
        </p:sp>
        <p:sp>
          <p:nvSpPr>
            <p:cNvPr id="17" name="Organigramme : Connecteur 16"/>
            <p:cNvSpPr/>
            <p:nvPr/>
          </p:nvSpPr>
          <p:spPr>
            <a:xfrm>
              <a:off x="285720" y="5572141"/>
              <a:ext cx="285752" cy="285752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5608" name="ZoneTexte 17"/>
            <p:cNvSpPr txBox="1">
              <a:spLocks noChangeArrowheads="1"/>
            </p:cNvSpPr>
            <p:nvPr/>
          </p:nvSpPr>
          <p:spPr bwMode="auto">
            <a:xfrm>
              <a:off x="857224" y="5500702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>
                  <a:latin typeface="Calibri" pitchFamily="34" charset="0"/>
                </a:rPr>
                <a:t>Risque  moyen</a:t>
              </a:r>
            </a:p>
          </p:txBody>
        </p:sp>
        <p:sp>
          <p:nvSpPr>
            <p:cNvPr id="19" name="Organigramme : Connecteur 18"/>
            <p:cNvSpPr/>
            <p:nvPr/>
          </p:nvSpPr>
          <p:spPr>
            <a:xfrm>
              <a:off x="285720" y="6202382"/>
              <a:ext cx="285752" cy="285752"/>
            </a:xfrm>
            <a:prstGeom prst="flowChartConnector">
              <a:avLst/>
            </a:prstGeom>
            <a:solidFill>
              <a:srgbClr val="0B511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5610" name="ZoneTexte 19"/>
            <p:cNvSpPr txBox="1">
              <a:spLocks noChangeArrowheads="1"/>
            </p:cNvSpPr>
            <p:nvPr/>
          </p:nvSpPr>
          <p:spPr bwMode="auto">
            <a:xfrm>
              <a:off x="857224" y="6131502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>
                  <a:latin typeface="Calibri" pitchFamily="34" charset="0"/>
                </a:rPr>
                <a:t>Risque  faible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0" y="1"/>
            <a:ext cx="4143375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+mn-lt"/>
              </a:rPr>
              <a:t>CARTOGRAPHIE DU RISQUE POLIO DECEMBRE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 txBox="1">
            <a:spLocks noChangeArrowheads="1"/>
          </p:cNvSpPr>
          <p:nvPr/>
        </p:nvSpPr>
        <p:spPr>
          <a:xfrm>
            <a:off x="428597" y="1000108"/>
            <a:ext cx="8215370" cy="4929222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fr-FR" sz="4400" dirty="0" smtClean="0"/>
              <a:t>Eléments de micro planification des JNV</a:t>
            </a:r>
            <a:endParaRPr kumimoji="0" lang="fr-BE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74638"/>
            <a:ext cx="8572560" cy="654032"/>
          </a:xfrm>
        </p:spPr>
        <p:txBody>
          <a:bodyPr>
            <a:noAutofit/>
          </a:bodyPr>
          <a:lstStyle/>
          <a:p>
            <a:r>
              <a:rPr lang="fr-FR" sz="4000" dirty="0" smtClean="0"/>
              <a:t>Éléments de </a:t>
            </a:r>
            <a:r>
              <a:rPr lang="fr-FR" sz="4000" dirty="0" err="1" smtClean="0"/>
              <a:t>microplanification</a:t>
            </a:r>
            <a:endParaRPr lang="fr-FR" sz="4000" b="1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1127140"/>
            <a:ext cx="8678894" cy="530225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5000"/>
              </a:lnSpc>
            </a:pPr>
            <a:r>
              <a:rPr lang="fr-FR" sz="3200" dirty="0" smtClean="0"/>
              <a:t>Enfants cibles à vacciner : </a:t>
            </a:r>
            <a:r>
              <a:rPr lang="fr-FR" sz="3200" dirty="0" smtClean="0">
                <a:solidFill>
                  <a:srgbClr val="C00000"/>
                </a:solidFill>
              </a:rPr>
              <a:t>3 181 551</a:t>
            </a:r>
          </a:p>
          <a:p>
            <a:pPr>
              <a:lnSpc>
                <a:spcPct val="135000"/>
              </a:lnSpc>
            </a:pPr>
            <a:r>
              <a:rPr lang="fr-FR" dirty="0" smtClean="0">
                <a:solidFill>
                  <a:srgbClr val="C00000"/>
                </a:solidFill>
              </a:rPr>
              <a:t>Ménages  attendus  :         1 634 347</a:t>
            </a:r>
          </a:p>
          <a:p>
            <a:pPr>
              <a:lnSpc>
                <a:spcPct val="135000"/>
              </a:lnSpc>
            </a:pPr>
            <a:r>
              <a:rPr lang="fr-FR" dirty="0" smtClean="0"/>
              <a:t>E</a:t>
            </a:r>
            <a:r>
              <a:rPr lang="fr-FR" sz="3200" dirty="0" smtClean="0"/>
              <a:t>quipes de 3 agents vaccinateurs: </a:t>
            </a:r>
            <a:r>
              <a:rPr lang="fr-FR" sz="3200" dirty="0" smtClean="0">
                <a:solidFill>
                  <a:srgbClr val="C00000"/>
                </a:solidFill>
              </a:rPr>
              <a:t>9 961</a:t>
            </a:r>
          </a:p>
          <a:p>
            <a:pPr>
              <a:lnSpc>
                <a:spcPct val="135000"/>
              </a:lnSpc>
            </a:pPr>
            <a:r>
              <a:rPr lang="fr-FR" dirty="0" smtClean="0"/>
              <a:t>Vaccin Polio Oral (</a:t>
            </a:r>
            <a:r>
              <a:rPr lang="fr-FR" sz="3200" dirty="0" smtClean="0"/>
              <a:t>VPO) par Passage: </a:t>
            </a:r>
            <a:r>
              <a:rPr lang="fr-FR" sz="3200" dirty="0" smtClean="0">
                <a:solidFill>
                  <a:srgbClr val="C00000"/>
                </a:solidFill>
              </a:rPr>
              <a:t>3 531 220 doses</a:t>
            </a:r>
            <a:endParaRPr lang="fr-FR" sz="3200" dirty="0" smtClean="0"/>
          </a:p>
          <a:p>
            <a:pPr>
              <a:lnSpc>
                <a:spcPct val="135000"/>
              </a:lnSpc>
            </a:pPr>
            <a:r>
              <a:rPr lang="fr-FR" sz="3200" dirty="0" smtClean="0"/>
              <a:t>Vit A:</a:t>
            </a:r>
          </a:p>
          <a:p>
            <a:pPr lvl="1">
              <a:lnSpc>
                <a:spcPct val="135000"/>
              </a:lnSpc>
            </a:pPr>
            <a:r>
              <a:rPr lang="fr-FR" sz="2800" dirty="0" smtClean="0"/>
              <a:t>100 000 UI: </a:t>
            </a:r>
            <a:r>
              <a:rPr lang="fr-FR" dirty="0" smtClean="0">
                <a:solidFill>
                  <a:srgbClr val="C00000"/>
                </a:solidFill>
              </a:rPr>
              <a:t>331 804 capsules</a:t>
            </a:r>
          </a:p>
          <a:p>
            <a:pPr lvl="1">
              <a:lnSpc>
                <a:spcPct val="135000"/>
              </a:lnSpc>
            </a:pPr>
            <a:r>
              <a:rPr lang="fr-FR" sz="2800" dirty="0" smtClean="0"/>
              <a:t>200 000 UI: </a:t>
            </a:r>
            <a:r>
              <a:rPr lang="fr-FR" sz="2800" dirty="0" smtClean="0">
                <a:solidFill>
                  <a:srgbClr val="C00000"/>
                </a:solidFill>
              </a:rPr>
              <a:t>2 850 119 capsules</a:t>
            </a:r>
          </a:p>
          <a:p>
            <a:pPr>
              <a:lnSpc>
                <a:spcPct val="135000"/>
              </a:lnSpc>
            </a:pPr>
            <a:r>
              <a:rPr lang="fr-FR" dirty="0" smtClean="0"/>
              <a:t>S</a:t>
            </a:r>
            <a:r>
              <a:rPr lang="fr-FR" sz="3200" dirty="0" smtClean="0"/>
              <a:t>uperviseurs niveau Arrondissement: </a:t>
            </a:r>
            <a:r>
              <a:rPr lang="fr-FR" sz="3200" dirty="0" smtClean="0">
                <a:solidFill>
                  <a:srgbClr val="C00000"/>
                </a:solidFill>
              </a:rPr>
              <a:t>1 992</a:t>
            </a:r>
          </a:p>
          <a:p>
            <a:pPr>
              <a:lnSpc>
                <a:spcPct val="135000"/>
              </a:lnSpc>
            </a:pPr>
            <a:r>
              <a:rPr lang="fr-FR" dirty="0" smtClean="0"/>
              <a:t>S</a:t>
            </a:r>
            <a:r>
              <a:rPr lang="fr-FR" sz="3200" dirty="0" smtClean="0"/>
              <a:t>uperviseurs communaux: </a:t>
            </a:r>
            <a:r>
              <a:rPr lang="fr-FR" sz="3200" dirty="0" smtClean="0">
                <a:solidFill>
                  <a:srgbClr val="C00000"/>
                </a:solidFill>
              </a:rPr>
              <a:t>255</a:t>
            </a:r>
          </a:p>
          <a:p>
            <a:pPr>
              <a:lnSpc>
                <a:spcPct val="135000"/>
              </a:lnSpc>
            </a:pPr>
            <a:r>
              <a:rPr lang="fr-FR" dirty="0" smtClean="0"/>
              <a:t>S</a:t>
            </a:r>
            <a:r>
              <a:rPr lang="fr-FR" sz="3200" dirty="0" smtClean="0"/>
              <a:t>uperviseurs départementaux: </a:t>
            </a:r>
            <a:r>
              <a:rPr lang="fr-FR" sz="3200" dirty="0" smtClean="0">
                <a:solidFill>
                  <a:srgbClr val="C00000"/>
                </a:solidFill>
              </a:rPr>
              <a:t>50</a:t>
            </a:r>
          </a:p>
          <a:p>
            <a:pPr>
              <a:lnSpc>
                <a:spcPct val="135000"/>
              </a:lnSpc>
            </a:pPr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 txBox="1">
            <a:spLocks noChangeArrowheads="1"/>
          </p:cNvSpPr>
          <p:nvPr/>
        </p:nvSpPr>
        <p:spPr>
          <a:xfrm>
            <a:off x="428597" y="1000108"/>
            <a:ext cx="8215370" cy="4929222"/>
          </a:xfrm>
          <a:prstGeom prst="vertic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fr-FR" sz="4400" dirty="0" smtClean="0"/>
              <a:t>RESULTATS</a:t>
            </a:r>
            <a:endParaRPr kumimoji="0" lang="fr-BE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58204" cy="1285876"/>
          </a:xfrm>
        </p:spPr>
        <p:txBody>
          <a:bodyPr>
            <a:normAutofit fontScale="90000"/>
          </a:bodyPr>
          <a:lstStyle/>
          <a:p>
            <a:pPr lvl="0"/>
            <a:r>
              <a:rPr lang="fr-FR" sz="31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fr-FR" sz="31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fr-FR" sz="3100" dirty="0" smtClean="0">
                <a:solidFill>
                  <a:srgbClr val="000000"/>
                </a:solidFill>
                <a:latin typeface="Arial"/>
                <a:cs typeface="Arial"/>
              </a:rPr>
              <a:t>COUVERTURE VACCINALE ADMINISTRATIVE PAR DEPARTEMENT 1</a:t>
            </a:r>
            <a:r>
              <a:rPr lang="fr-FR" sz="3100" baseline="30000" dirty="0" smtClean="0">
                <a:solidFill>
                  <a:srgbClr val="000000"/>
                </a:solidFill>
                <a:latin typeface="Arial"/>
                <a:cs typeface="Arial"/>
              </a:rPr>
              <a:t>er</a:t>
            </a:r>
            <a:r>
              <a:rPr lang="fr-FR" sz="3100" dirty="0" smtClean="0">
                <a:solidFill>
                  <a:srgbClr val="000000"/>
                </a:solidFill>
                <a:latin typeface="Arial"/>
                <a:cs typeface="Arial"/>
              </a:rPr>
              <a:t>  PASSAGE JNV 201	1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525399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857652"/>
                <a:gridCol w="4371948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Départements 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 smtClean="0"/>
                        <a:t>Couvertures</a:t>
                      </a:r>
                      <a:r>
                        <a:rPr lang="fr-FR" sz="2400" u="none" strike="noStrike" baseline="0" dirty="0" smtClean="0"/>
                        <a:t> </a:t>
                      </a:r>
                      <a:r>
                        <a:rPr lang="fr-FR" sz="2400" u="none" strike="noStrike" dirty="0" smtClean="0"/>
                        <a:t> </a:t>
                      </a:r>
                      <a:r>
                        <a:rPr lang="fr-FR" sz="2400" u="none" strike="noStrike" dirty="0" err="1" smtClean="0"/>
                        <a:t>Admnistratives</a:t>
                      </a:r>
                      <a:r>
                        <a:rPr lang="fr-FR" sz="2400" u="none" strike="noStrike" dirty="0" smtClean="0"/>
                        <a:t> </a:t>
                      </a:r>
                      <a:r>
                        <a:rPr lang="fr-FR" sz="2400" u="none" strike="noStrike" dirty="0"/>
                        <a:t>(%)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ATACORA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/>
                        <a:t>100%</a:t>
                      </a:r>
                      <a:endParaRPr lang="fr-FR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DONGA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/>
                        <a:t>103%</a:t>
                      </a:r>
                      <a:endParaRPr lang="fr-FR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ATLANTIQUE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99%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LITTORAL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94%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ALIBORI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102%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BORGOU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97%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COUFFO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99%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MONO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94%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OUEME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99%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PLATEAU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93%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COLLINES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95%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ZOU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99%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dirty="0"/>
                        <a:t>BENIN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/>
                        <a:t>98%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457200" y="274638"/>
            <a:ext cx="8186766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fr-FR" sz="4400" dirty="0" smtClean="0">
                <a:solidFill>
                  <a:srgbClr val="000000"/>
                </a:solidFill>
                <a:latin typeface="Arial"/>
                <a:cs typeface="Arial"/>
              </a:rPr>
              <a:t>COUVERTURE VACCINALE ADMINISTRATIVE PAR DEPARTEMENT 1</a:t>
            </a:r>
            <a:r>
              <a:rPr lang="fr-FR" sz="4400" baseline="30000" dirty="0" smtClean="0">
                <a:solidFill>
                  <a:srgbClr val="000000"/>
                </a:solidFill>
                <a:latin typeface="Arial"/>
                <a:cs typeface="Arial"/>
              </a:rPr>
              <a:t>er</a:t>
            </a:r>
            <a:r>
              <a:rPr lang="fr-FR" sz="4400" dirty="0" smtClean="0">
                <a:solidFill>
                  <a:srgbClr val="000000"/>
                </a:solidFill>
                <a:latin typeface="Arial"/>
                <a:cs typeface="Arial"/>
              </a:rPr>
              <a:t>  PASSAGE JNV 201	1</a:t>
            </a:r>
            <a:endParaRPr kumimoji="0" lang="fr-FR" sz="4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Graphique 3"/>
          <p:cNvGraphicFramePr>
            <a:graphicFrameLocks noGrp="1"/>
          </p:cNvGraphicFramePr>
          <p:nvPr/>
        </p:nvGraphicFramePr>
        <p:xfrm>
          <a:off x="0" y="1071546"/>
          <a:ext cx="9144000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1"/>
          <p:cNvSpPr>
            <a:spLocks noChangeShapeType="1"/>
          </p:cNvSpPr>
          <p:nvPr/>
        </p:nvSpPr>
        <p:spPr bwMode="auto">
          <a:xfrm flipV="1">
            <a:off x="1000100" y="2000240"/>
            <a:ext cx="7154712" cy="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1452</TotalTime>
  <Words>735</Words>
  <Application>Microsoft Office PowerPoint</Application>
  <PresentationFormat>Affichage à l'écran (4:3)</PresentationFormat>
  <Paragraphs>316</Paragraphs>
  <Slides>23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Diapositive 1</vt:lpstr>
      <vt:lpstr>CONTEXTE</vt:lpstr>
      <vt:lpstr>Distribution des cas de PVS reportés dans la région africaine en 2009 et 2010</vt:lpstr>
      <vt:lpstr>Diapositive 4</vt:lpstr>
      <vt:lpstr>Diapositive 5</vt:lpstr>
      <vt:lpstr>Éléments de microplanification</vt:lpstr>
      <vt:lpstr>Diapositive 7</vt:lpstr>
      <vt:lpstr> COUVERTURE VACCINALE ADMINISTRATIVE PAR DEPARTEMENT 1er  PASSAGE JNV 201 1 </vt:lpstr>
      <vt:lpstr>Diapositive 9</vt:lpstr>
      <vt:lpstr>Couvertures administratives comparées à celles de   monitorage JNV 1er Passage 2011</vt:lpstr>
      <vt:lpstr> % ENFANTS ZÉRO DOSES:  JNV  MAI 2011  </vt:lpstr>
      <vt:lpstr>COUVERTURE DE LA VITAMINE A AU 1er PASSAGE JNV  MAI 2011</vt:lpstr>
      <vt:lpstr>COUVERTURE DE MENAGES AYANT RECU DES COUPONS  MIILD  AU 1er PASSAGE JNV  MAI 2011</vt:lpstr>
      <vt:lpstr>CANAUX D’INFORMATION  </vt:lpstr>
      <vt:lpstr>POURCENTAGE MENAGES INFORMES PAR DEPARTEMENT</vt:lpstr>
      <vt:lpstr>PRINCIPAUX INDICATEURS APRES MONITORAGE</vt:lpstr>
      <vt:lpstr>POINT DES  COMMUNES AYANT DES LOCALITES MAL COUVERTES </vt:lpstr>
      <vt:lpstr>POINT DES  COMMUNES AYANT DES LOCALITES MAL COUVERTES </vt:lpstr>
      <vt:lpstr>RAISONS DE NON VACCINATION : Monitorage indépendant   JNV 1er Passage </vt:lpstr>
      <vt:lpstr>POINT FINANCIER JNV </vt:lpstr>
      <vt:lpstr>PRINCIPALES DIFFICULTES RENCONTREES</vt:lpstr>
      <vt:lpstr>CONCLUSION</vt:lpstr>
      <vt:lpstr>Diapositive 23</vt:lpstr>
    </vt:vector>
  </TitlesOfParts>
  <Company>SL/DNPEV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RESULTATS JNV POLIO: 3eme et 4ème   passage   de 2010</dc:title>
  <dc:creator>Dr GLELE</dc:creator>
  <cp:lastModifiedBy> </cp:lastModifiedBy>
  <cp:revision>94</cp:revision>
  <dcterms:created xsi:type="dcterms:W3CDTF">2011-02-24T13:04:27Z</dcterms:created>
  <dcterms:modified xsi:type="dcterms:W3CDTF">2011-12-27T17:15:32Z</dcterms:modified>
</cp:coreProperties>
</file>